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8" r:id="rId1"/>
  </p:sldMasterIdLst>
  <p:notesMasterIdLst>
    <p:notesMasterId r:id="rId22"/>
  </p:notesMasterIdLst>
  <p:handoutMasterIdLst>
    <p:handoutMasterId r:id="rId23"/>
  </p:handoutMasterIdLst>
  <p:sldIdLst>
    <p:sldId id="272" r:id="rId2"/>
    <p:sldId id="276" r:id="rId3"/>
    <p:sldId id="274" r:id="rId4"/>
    <p:sldId id="277" r:id="rId5"/>
    <p:sldId id="278" r:id="rId6"/>
    <p:sldId id="279" r:id="rId7"/>
    <p:sldId id="280" r:id="rId8"/>
    <p:sldId id="282" r:id="rId9"/>
    <p:sldId id="287" r:id="rId10"/>
    <p:sldId id="285" r:id="rId11"/>
    <p:sldId id="283" r:id="rId12"/>
    <p:sldId id="286" r:id="rId13"/>
    <p:sldId id="267" r:id="rId14"/>
    <p:sldId id="268" r:id="rId15"/>
    <p:sldId id="265" r:id="rId16"/>
    <p:sldId id="288" r:id="rId17"/>
    <p:sldId id="289" r:id="rId18"/>
    <p:sldId id="269" r:id="rId19"/>
    <p:sldId id="270"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1FD36F-70F5-4396-9BAC-54B2EF130249}" type="datetimeFigureOut">
              <a:rPr lang="en-US" smtClean="0"/>
              <a:pPr/>
              <a:t>9/1/2022</a:t>
            </a:fld>
            <a:endParaRPr lang="en-US"/>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D9B7E9-1068-4423-A105-E89F9320E390}" type="slidenum">
              <a:rPr lang="en-US" smtClean="0"/>
              <a:pPr/>
              <a:t>‹#›</a:t>
            </a:fld>
            <a:endParaRPr lang="en-US"/>
          </a:p>
        </p:txBody>
      </p:sp>
    </p:spTree>
    <p:extLst>
      <p:ext uri="{BB962C8B-B14F-4D97-AF65-F5344CB8AC3E}">
        <p14:creationId xmlns:p14="http://schemas.microsoft.com/office/powerpoint/2010/main" val="1061573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9886D-E73A-48DF-B87C-2E9FA9A00401}" type="datetimeFigureOut">
              <a:rPr lang="en-US" smtClean="0"/>
              <a:t>9/1/2022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E23529-26CF-45C9-AB46-BC3A64072A22}" type="slidenum">
              <a:rPr lang="en-US" smtClean="0"/>
              <a:t>‹#›</a:t>
            </a:fld>
            <a:endParaRPr lang="en-US"/>
          </a:p>
        </p:txBody>
      </p:sp>
    </p:spTree>
    <p:extLst>
      <p:ext uri="{BB962C8B-B14F-4D97-AF65-F5344CB8AC3E}">
        <p14:creationId xmlns:p14="http://schemas.microsoft.com/office/powerpoint/2010/main" val="417638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Rot="1" noChangeAspect="1" noChangeArrowheads="1" noTextEdit="1"/>
          </p:cNvSpPr>
          <p:nvPr>
            <p:ph type="sldImg"/>
          </p:nvPr>
        </p:nvSpPr>
        <p:spPr>
          <a:xfrm>
            <a:off x="1301750" y="808038"/>
            <a:ext cx="4254500" cy="3190875"/>
          </a:xfrm>
          <a:ln cap="flat">
            <a:solidFill>
              <a:schemeClr val="tx1"/>
            </a:solidFill>
          </a:ln>
        </p:spPr>
      </p:sp>
      <p:sp>
        <p:nvSpPr>
          <p:cNvPr id="41987" name="Rectangle 1027"/>
          <p:cNvSpPr>
            <a:spLocks noGrp="1" noChangeArrowheads="1"/>
          </p:cNvSpPr>
          <p:nvPr>
            <p:ph type="body" idx="1"/>
          </p:nvPr>
        </p:nvSpPr>
        <p:spPr>
          <a:xfrm>
            <a:off x="913010" y="4345997"/>
            <a:ext cx="5031981" cy="4214343"/>
          </a:xfrm>
          <a:noFill/>
          <a:ln/>
        </p:spPr>
        <p:txBody>
          <a:bodyPr lIns="83012" tIns="39911" rIns="83012" bIns="39911"/>
          <a:lstStyle/>
          <a:p>
            <a:pPr eaLnBrk="1" hangingPunct="1"/>
            <a:endParaRPr lang="en-US" smtClean="0"/>
          </a:p>
        </p:txBody>
      </p:sp>
    </p:spTree>
    <p:extLst>
      <p:ext uri="{BB962C8B-B14F-4D97-AF65-F5344CB8AC3E}">
        <p14:creationId xmlns:p14="http://schemas.microsoft.com/office/powerpoint/2010/main" val="2532761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22FEDB-D522-4611-BC4C-4B4AD545BF5C}"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43CFE-BCCD-4243-A387-FDEB95DD05D8}"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690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22FEDB-D522-4611-BC4C-4B4AD545BF5C}"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29755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22FEDB-D522-4611-BC4C-4B4AD545BF5C}"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43CFE-BCCD-4243-A387-FDEB95DD05D8}"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62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22FEDB-D522-4611-BC4C-4B4AD545BF5C}" type="datetimeFigureOut">
              <a:rPr lang="en-US" smtClean="0"/>
              <a:pPr/>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415989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22FEDB-D522-4611-BC4C-4B4AD545BF5C}" type="datetimeFigureOut">
              <a:rPr lang="en-US" smtClean="0"/>
              <a:pPr/>
              <a:t>9/1/2022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61177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22FEDB-D522-4611-BC4C-4B4AD545BF5C}" type="datetimeFigureOut">
              <a:rPr lang="en-US" smtClean="0"/>
              <a:pPr/>
              <a:t>9/1/2022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3244560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A22FEDB-D522-4611-BC4C-4B4AD545BF5C}" type="datetimeFigureOut">
              <a:rPr lang="en-US" smtClean="0"/>
              <a:pPr/>
              <a:t>9/1/2022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28379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A22FEDB-D522-4611-BC4C-4B4AD545BF5C}" type="datetimeFigureOut">
              <a:rPr lang="en-US" smtClean="0"/>
              <a:pPr/>
              <a:t>9/1/2022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5643CFE-BCCD-4243-A387-FDEB95DD05D8}" type="slidenum">
              <a:rPr lang="en-US" smtClean="0"/>
              <a:pPr/>
              <a:t>‹#›</a:t>
            </a:fld>
            <a:endParaRPr lang="en-US"/>
          </a:p>
        </p:txBody>
      </p:sp>
    </p:spTree>
    <p:extLst>
      <p:ext uri="{BB962C8B-B14F-4D97-AF65-F5344CB8AC3E}">
        <p14:creationId xmlns:p14="http://schemas.microsoft.com/office/powerpoint/2010/main" val="1101316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2FEDB-D522-4611-BC4C-4B4AD545BF5C}" type="datetimeFigureOut">
              <a:rPr lang="en-US" smtClean="0"/>
              <a:pPr/>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1177779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22FEDB-D522-4611-BC4C-4B4AD545BF5C}"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250977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22FEDB-D522-4611-BC4C-4B4AD545BF5C}"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43CFE-BCCD-4243-A387-FDEB95DD05D8}" type="slidenum">
              <a:rPr lang="en-US" smtClean="0"/>
              <a:pPr/>
              <a:t>‹#›</a:t>
            </a:fld>
            <a:endParaRPr lang="en-US"/>
          </a:p>
        </p:txBody>
      </p:sp>
    </p:spTree>
    <p:extLst>
      <p:ext uri="{BB962C8B-B14F-4D97-AF65-F5344CB8AC3E}">
        <p14:creationId xmlns:p14="http://schemas.microsoft.com/office/powerpoint/2010/main" val="2709079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A22FEDB-D522-4611-BC4C-4B4AD545BF5C}" type="datetimeFigureOut">
              <a:rPr lang="en-US" smtClean="0"/>
              <a:pPr/>
              <a:t>9/1/2022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5643CFE-BCCD-4243-A387-FDEB95DD05D8}"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588136"/>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imgres?imgurl=http://communities.zeelandnet.nl/data/suriname/upload/images/fayalobi.jpg&amp;imgrefurl=http://communities.zeelandnet.nl/data/suriname/&amp;h=384&amp;w=389&amp;sz=39&amp;tbnid=Rv-EHHPUkb8hiM:&amp;tbnh=121&amp;tbnw=123&amp;prev=/images?q=fajalobi+bloem&amp;zoom=1&amp;q=fajalobi+bloem&amp;hl=en&amp;usg=__7_7szMbv5ByzQFYglyxba097JRA=&amp;sa=X&amp;ei=SBk4TZvJB9L1gAeCjoTiCA&amp;ved=0CCEQ9QEwB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914401"/>
            <a:ext cx="7315200" cy="32766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sz="4400" dirty="0" smtClean="0"/>
              <a:t>Kick Off: Workshop</a:t>
            </a:r>
            <a:br>
              <a:rPr lang="en-US" sz="4400" dirty="0" smtClean="0"/>
            </a:br>
            <a:r>
              <a:rPr lang="en-US" sz="4400" dirty="0" smtClean="0"/>
              <a:t>“</a:t>
            </a:r>
            <a:r>
              <a:rPr lang="en-US" sz="4400" dirty="0" err="1" smtClean="0"/>
              <a:t>Zonder</a:t>
            </a:r>
            <a:r>
              <a:rPr lang="en-US" sz="4400" dirty="0" smtClean="0"/>
              <a:t> </a:t>
            </a:r>
            <a:r>
              <a:rPr lang="en-US" sz="4400" dirty="0" err="1"/>
              <a:t>integriteit</a:t>
            </a:r>
            <a:r>
              <a:rPr lang="en-US" sz="4400" dirty="0"/>
              <a:t>, </a:t>
            </a:r>
            <a:r>
              <a:rPr lang="en-US" sz="4400" dirty="0" err="1"/>
              <a:t>geen</a:t>
            </a:r>
            <a:r>
              <a:rPr lang="en-US" sz="4400" dirty="0"/>
              <a:t> </a:t>
            </a:r>
            <a:r>
              <a:rPr lang="en-US" sz="4400" dirty="0" err="1" smtClean="0"/>
              <a:t>waardigheid</a:t>
            </a:r>
            <a:r>
              <a:rPr lang="en-US" sz="4400" dirty="0" smtClean="0"/>
              <a:t>.”</a:t>
            </a:r>
            <a:br>
              <a:rPr lang="en-US" sz="4400" dirty="0" smtClean="0"/>
            </a:br>
            <a:endParaRPr lang="en-US" sz="4400" dirty="0"/>
          </a:p>
        </p:txBody>
      </p:sp>
      <p:sp>
        <p:nvSpPr>
          <p:cNvPr id="3" name="Subtitle 2"/>
          <p:cNvSpPr>
            <a:spLocks noGrp="1"/>
          </p:cNvSpPr>
          <p:nvPr>
            <p:ph type="subTitle" idx="1"/>
          </p:nvPr>
        </p:nvSpPr>
        <p:spPr>
          <a:xfrm>
            <a:off x="1921934" y="3598327"/>
            <a:ext cx="5308866" cy="1888073"/>
          </a:xfrm>
        </p:spPr>
        <p:txBody>
          <a:bodyPr>
            <a:normAutofit lnSpcReduction="10000"/>
          </a:bodyPr>
          <a:lstStyle/>
          <a:p>
            <a:endParaRPr lang="en-US" dirty="0" smtClean="0"/>
          </a:p>
          <a:p>
            <a:endParaRPr lang="en-US" dirty="0"/>
          </a:p>
          <a:p>
            <a:r>
              <a:rPr lang="en-US" dirty="0" err="1" smtClean="0"/>
              <a:t>Integriteit</a:t>
            </a:r>
            <a:r>
              <a:rPr lang="en-US" dirty="0" smtClean="0"/>
              <a:t> </a:t>
            </a:r>
            <a:r>
              <a:rPr lang="en-US" dirty="0" err="1"/>
              <a:t>binnen</a:t>
            </a:r>
            <a:r>
              <a:rPr lang="en-US" dirty="0"/>
              <a:t> </a:t>
            </a:r>
            <a:r>
              <a:rPr lang="en-US" dirty="0" err="1" smtClean="0"/>
              <a:t>Defensie</a:t>
            </a:r>
            <a:endParaRPr lang="en-US" dirty="0" smtClean="0"/>
          </a:p>
          <a:p>
            <a:r>
              <a:rPr lang="en-US" dirty="0" smtClean="0"/>
              <a:t>2 September 2022</a:t>
            </a:r>
          </a:p>
          <a:p>
            <a:endParaRPr lang="en-US" dirty="0"/>
          </a:p>
        </p:txBody>
      </p:sp>
    </p:spTree>
    <p:extLst>
      <p:ext uri="{BB962C8B-B14F-4D97-AF65-F5344CB8AC3E}">
        <p14:creationId xmlns:p14="http://schemas.microsoft.com/office/powerpoint/2010/main" val="496075149"/>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Integriteit</a:t>
            </a:r>
            <a:endParaRPr lang="en-US" dirty="0"/>
          </a:p>
        </p:txBody>
      </p:sp>
      <p:sp>
        <p:nvSpPr>
          <p:cNvPr id="3" name="Content Placeholder 2"/>
          <p:cNvSpPr>
            <a:spLocks noGrp="1"/>
          </p:cNvSpPr>
          <p:nvPr>
            <p:ph idx="1"/>
          </p:nvPr>
        </p:nvSpPr>
        <p:spPr/>
        <p:txBody>
          <a:bodyPr/>
          <a:lstStyle/>
          <a:p>
            <a:r>
              <a:rPr lang="en-US" dirty="0" err="1" smtClean="0"/>
              <a:t>Heelheid</a:t>
            </a:r>
            <a:endParaRPr lang="en-US" dirty="0" smtClean="0"/>
          </a:p>
          <a:p>
            <a:r>
              <a:rPr lang="en-US" dirty="0" err="1" smtClean="0"/>
              <a:t>Zuiverheid</a:t>
            </a:r>
            <a:endParaRPr lang="en-US" dirty="0" smtClean="0"/>
          </a:p>
          <a:p>
            <a:r>
              <a:rPr lang="en-US" dirty="0" err="1" smtClean="0"/>
              <a:t>Onkreukbaarheid</a:t>
            </a:r>
            <a:endParaRPr lang="en-US" dirty="0" smtClean="0"/>
          </a:p>
          <a:p>
            <a:r>
              <a:rPr lang="en-US" dirty="0" err="1" smtClean="0"/>
              <a:t>Ongeschonden</a:t>
            </a:r>
            <a:endParaRPr lang="en-US" dirty="0" smtClean="0"/>
          </a:p>
          <a:p>
            <a:r>
              <a:rPr lang="en-US" dirty="0" err="1" smtClean="0"/>
              <a:t>Eerlijk</a:t>
            </a:r>
            <a:endParaRPr lang="en-US" dirty="0" smtClean="0"/>
          </a:p>
          <a:p>
            <a:r>
              <a:rPr lang="en-US" dirty="0" err="1" smtClean="0"/>
              <a:t>Betrouwbaar</a:t>
            </a:r>
            <a:endParaRPr lang="en-US" dirty="0" smtClean="0"/>
          </a:p>
          <a:p>
            <a:endParaRPr lang="en-US" dirty="0"/>
          </a:p>
        </p:txBody>
      </p:sp>
    </p:spTree>
    <p:extLst>
      <p:ext uri="{BB962C8B-B14F-4D97-AF65-F5344CB8AC3E}">
        <p14:creationId xmlns:p14="http://schemas.microsoft.com/office/powerpoint/2010/main" val="128988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el 1"/>
          <p:cNvSpPr>
            <a:spLocks noGrp="1"/>
          </p:cNvSpPr>
          <p:nvPr>
            <p:ph type="title"/>
          </p:nvPr>
        </p:nvSpPr>
        <p:spPr/>
        <p:txBody>
          <a:bodyPr>
            <a:normAutofit/>
          </a:bodyPr>
          <a:lstStyle/>
          <a:p>
            <a:pPr eaLnBrk="1" hangingPunct="1"/>
            <a:r>
              <a:rPr lang="en-US" sz="3200" dirty="0" err="1" smtClean="0">
                <a:solidFill>
                  <a:srgbClr val="7B9899"/>
                </a:solidFill>
              </a:rPr>
              <a:t>Integriteit</a:t>
            </a:r>
            <a:r>
              <a:rPr lang="en-US" sz="3200" dirty="0" smtClean="0">
                <a:solidFill>
                  <a:srgbClr val="7B9899"/>
                </a:solidFill>
              </a:rPr>
              <a:t> </a:t>
            </a:r>
            <a:r>
              <a:rPr lang="en-US" sz="3200" dirty="0" err="1" smtClean="0">
                <a:solidFill>
                  <a:srgbClr val="7B9899"/>
                </a:solidFill>
              </a:rPr>
              <a:t>binnen</a:t>
            </a:r>
            <a:r>
              <a:rPr lang="en-US" sz="3200" dirty="0" smtClean="0">
                <a:solidFill>
                  <a:srgbClr val="7B9899"/>
                </a:solidFill>
              </a:rPr>
              <a:t> </a:t>
            </a:r>
            <a:r>
              <a:rPr lang="en-US" sz="3200" dirty="0" err="1" smtClean="0">
                <a:solidFill>
                  <a:srgbClr val="7B9899"/>
                </a:solidFill>
              </a:rPr>
              <a:t>Defensie</a:t>
            </a:r>
            <a:r>
              <a:rPr lang="en-US" sz="3200" dirty="0" smtClean="0">
                <a:solidFill>
                  <a:srgbClr val="7B9899"/>
                </a:solidFill>
              </a:rPr>
              <a:t>:</a:t>
            </a:r>
            <a:endParaRPr lang="en-US" sz="3200" dirty="0" smtClean="0">
              <a:solidFill>
                <a:srgbClr val="7B9899"/>
              </a:solidFill>
            </a:endParaRPr>
          </a:p>
        </p:txBody>
      </p:sp>
      <p:sp>
        <p:nvSpPr>
          <p:cNvPr id="14338" name="Tijdelijke aanduiding voor inhoud 2"/>
          <p:cNvSpPr>
            <a:spLocks noGrp="1"/>
          </p:cNvSpPr>
          <p:nvPr>
            <p:ph idx="1"/>
          </p:nvPr>
        </p:nvSpPr>
        <p:spPr>
          <a:xfrm>
            <a:off x="301625" y="1527175"/>
            <a:ext cx="8504238" cy="4572000"/>
          </a:xfrm>
        </p:spPr>
        <p:txBody>
          <a:bodyPr/>
          <a:lstStyle/>
          <a:p>
            <a:pPr eaLnBrk="1" hangingPunct="1"/>
            <a:endParaRPr lang="nl-NL" dirty="0" smtClean="0"/>
          </a:p>
          <a:p>
            <a:pPr eaLnBrk="1" hangingPunct="1"/>
            <a:r>
              <a:rPr lang="nl-NL" dirty="0" smtClean="0"/>
              <a:t>een </a:t>
            </a:r>
            <a:r>
              <a:rPr lang="nl-NL" dirty="0" smtClean="0"/>
              <a:t>maatstaf voor het beoordelen van de </a:t>
            </a:r>
            <a:r>
              <a:rPr lang="nl-NL" i="1" dirty="0" smtClean="0"/>
              <a:t>kwaliteit</a:t>
            </a:r>
            <a:r>
              <a:rPr lang="nl-NL" dirty="0" smtClean="0"/>
              <a:t> van het functioneren van </a:t>
            </a:r>
            <a:r>
              <a:rPr lang="nl-NL" dirty="0" smtClean="0"/>
              <a:t>medewerkers, afdelingen, defensie en nationaal leger.</a:t>
            </a:r>
          </a:p>
          <a:p>
            <a:pPr eaLnBrk="1" hangingPunct="1"/>
            <a:endParaRPr lang="nl-NL" dirty="0" smtClean="0"/>
          </a:p>
          <a:p>
            <a:pPr eaLnBrk="1" hangingPunct="1"/>
            <a:r>
              <a:rPr lang="nl-NL" dirty="0" smtClean="0"/>
              <a:t>Adequaat en zorgvuldig uitoefenen van je functie</a:t>
            </a:r>
            <a:endParaRPr lang="nl-NL" dirty="0"/>
          </a:p>
          <a:p>
            <a:pPr eaLnBrk="1" hangingPunct="1"/>
            <a:endParaRPr lang="nl-NL" dirty="0" smtClean="0"/>
          </a:p>
          <a:p>
            <a:pPr eaLnBrk="1" hangingPunct="1"/>
            <a:r>
              <a:rPr lang="nl-NL" dirty="0" smtClean="0"/>
              <a:t>Handelen </a:t>
            </a:r>
            <a:r>
              <a:rPr lang="nl-NL" dirty="0" smtClean="0"/>
              <a:t>conform </a:t>
            </a:r>
            <a:r>
              <a:rPr lang="nl-NL" dirty="0" smtClean="0"/>
              <a:t>de waarden en normen </a:t>
            </a:r>
            <a:r>
              <a:rPr lang="nl-NL" b="1" dirty="0" smtClean="0"/>
              <a:t>van </a:t>
            </a:r>
            <a:r>
              <a:rPr lang="nl-NL" b="1" dirty="0" smtClean="0"/>
              <a:t>een goede werknemer en een goede werkgever.</a:t>
            </a:r>
            <a:endParaRPr lang="en-US" b="1" dirty="0" smtClean="0"/>
          </a:p>
          <a:p>
            <a:pPr eaLnBrk="1" hangingPunct="1"/>
            <a:endParaRPr lang="en-US" dirty="0" smtClean="0"/>
          </a:p>
        </p:txBody>
      </p:sp>
    </p:spTree>
    <p:extLst>
      <p:ext uri="{BB962C8B-B14F-4D97-AF65-F5344CB8AC3E}">
        <p14:creationId xmlns:p14="http://schemas.microsoft.com/office/powerpoint/2010/main" val="2796684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Integer </a:t>
            </a:r>
            <a:r>
              <a:rPr lang="en-US" dirty="0" err="1" smtClean="0"/>
              <a:t>werknemer</a:t>
            </a:r>
            <a:r>
              <a:rPr lang="en-US" dirty="0" smtClean="0"/>
              <a:t>:</a:t>
            </a:r>
            <a:endParaRPr lang="en-US" dirty="0"/>
          </a:p>
        </p:txBody>
      </p:sp>
      <p:sp>
        <p:nvSpPr>
          <p:cNvPr id="3" name="Content Placeholder 2"/>
          <p:cNvSpPr>
            <a:spLocks noGrp="1"/>
          </p:cNvSpPr>
          <p:nvPr>
            <p:ph idx="1"/>
          </p:nvPr>
        </p:nvSpPr>
        <p:spPr/>
        <p:txBody>
          <a:bodyPr/>
          <a:lstStyle/>
          <a:p>
            <a:r>
              <a:rPr lang="nl-NL" b="1" i="1" dirty="0"/>
              <a:t>Goed ambtenaarschap</a:t>
            </a:r>
            <a:r>
              <a:rPr lang="nl-NL" dirty="0"/>
              <a:t> houdt in dat </a:t>
            </a:r>
            <a:r>
              <a:rPr lang="nl-NL" dirty="0" smtClean="0"/>
              <a:t>de ambtenaar (militair)zorgvuldig </a:t>
            </a:r>
            <a:r>
              <a:rPr lang="nl-NL" dirty="0"/>
              <a:t>en verantwoordelijk omgaat met de bevoegdheden, middelen en informatie waarover hij beschikt ten behoeve van het algemene belang dat hij dient en dat hij op correcte wijze omgaat en rekening houdt met burgers, collega’s, klanten en andere belanghebbenden</a:t>
            </a:r>
            <a:r>
              <a:rPr lang="nl-NL" dirty="0" smtClean="0"/>
              <a:t>.</a:t>
            </a:r>
          </a:p>
          <a:p>
            <a:endParaRPr lang="nl-NL" dirty="0"/>
          </a:p>
          <a:p>
            <a:endParaRPr lang="en-US" dirty="0"/>
          </a:p>
          <a:p>
            <a:r>
              <a:rPr lang="nl-NL" dirty="0"/>
              <a:t>- Dat hij zich voornamelijk houdt aan regels en </a:t>
            </a:r>
            <a:r>
              <a:rPr lang="nl-NL" dirty="0" smtClean="0"/>
              <a:t>voorschriften, die van toepassing zijn op hem/ haar</a:t>
            </a:r>
            <a:endParaRPr lang="en-US" dirty="0"/>
          </a:p>
          <a:p>
            <a:endParaRPr lang="en-US" dirty="0"/>
          </a:p>
        </p:txBody>
      </p:sp>
    </p:spTree>
    <p:extLst>
      <p:ext uri="{BB962C8B-B14F-4D97-AF65-F5344CB8AC3E}">
        <p14:creationId xmlns:p14="http://schemas.microsoft.com/office/powerpoint/2010/main" val="925014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Werkgever</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274320" indent="-274320">
              <a:spcAft>
                <a:spcPts val="0"/>
              </a:spcAft>
              <a:buFont typeface="Wingdings 2"/>
              <a:buChar char=""/>
              <a:defRPr/>
            </a:pPr>
            <a:r>
              <a:rPr lang="nl-NL" dirty="0" smtClean="0"/>
              <a:t>werkgever </a:t>
            </a:r>
            <a:r>
              <a:rPr lang="nl-NL" dirty="0"/>
              <a:t>verantwoordelijk is voor het voeren van een goed integriteits beleid. </a:t>
            </a:r>
            <a:endParaRPr lang="nl-NL" dirty="0" smtClean="0"/>
          </a:p>
          <a:p>
            <a:pPr marL="274320" indent="-274320">
              <a:spcAft>
                <a:spcPts val="0"/>
              </a:spcAft>
              <a:buFont typeface="Wingdings 2"/>
              <a:buChar char=""/>
              <a:defRPr/>
            </a:pPr>
            <a:r>
              <a:rPr lang="nl-NL" dirty="0" smtClean="0"/>
              <a:t>Is </a:t>
            </a:r>
            <a:r>
              <a:rPr lang="nl-NL" dirty="0"/>
              <a:t>een recht van medewerkers, net zoals bijvoorbeeld een goed personeelsbeleid. Integriteit is meer dan het simpelweg naleven van regels. Juist waar regels ontbreken of onhelder zijn zoals in nieuwe, complexe of veranderlijke situaties komt het erop aan dat ambtenaren in staat zijn om op (moreel) verantwoorde wijze te oordelen en te handelen. Het behoort tot de taak van de werkgever om dit oordeelsvermogen te bevorderen. Daarnaast beschermt de werkgever de ambtenaar tegen mogelijke misstappen door (onnodige) integriteits risico’s en verleidingen in kaart te brengen en weg te nemen.</a:t>
            </a:r>
            <a:endParaRPr lang="en-US" dirty="0"/>
          </a:p>
          <a:p>
            <a:pPr marL="274320" indent="-274320">
              <a:spcAft>
                <a:spcPts val="0"/>
              </a:spcAft>
              <a:buFont typeface="Wingdings 2"/>
              <a:buChar char=""/>
              <a:defRPr/>
            </a:pPr>
            <a:endParaRPr lang="en-US" dirty="0"/>
          </a:p>
          <a:p>
            <a:pPr marL="274320" indent="-274320">
              <a:spcAft>
                <a:spcPts val="0"/>
              </a:spcAft>
              <a:buFont typeface="Wingdings 2"/>
              <a:buChar char=""/>
              <a:defRPr/>
            </a:pPr>
            <a:r>
              <a:rPr lang="nl-NL" dirty="0"/>
              <a:t>Integriteitsbeleid behelst naast het stellen van gedragsregels diverse activiteiten zoals het bevorderen van bewustwording van integriteitrisico’s, het vaststellen van kwetsbare plekken binnen de organisatie en het kunnen omgaan met integriteitaantastingen.</a:t>
            </a:r>
            <a:endParaRPr lang="en-US" dirty="0"/>
          </a:p>
          <a:p>
            <a:endParaRPr lang="en-US" dirty="0"/>
          </a:p>
        </p:txBody>
      </p:sp>
    </p:spTree>
    <p:extLst>
      <p:ext uri="{BB962C8B-B14F-4D97-AF65-F5344CB8AC3E}">
        <p14:creationId xmlns:p14="http://schemas.microsoft.com/office/powerpoint/2010/main" val="83547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Waarom</a:t>
            </a:r>
            <a:r>
              <a:rPr lang="en-US" dirty="0" smtClean="0"/>
              <a:t>?</a:t>
            </a:r>
            <a:endParaRPr lang="en-US" dirty="0"/>
          </a:p>
        </p:txBody>
      </p:sp>
      <p:sp>
        <p:nvSpPr>
          <p:cNvPr id="3" name="Content Placeholder 2"/>
          <p:cNvSpPr>
            <a:spLocks noGrp="1"/>
          </p:cNvSpPr>
          <p:nvPr>
            <p:ph idx="1"/>
          </p:nvPr>
        </p:nvSpPr>
        <p:spPr/>
        <p:txBody>
          <a:bodyPr/>
          <a:lstStyle/>
          <a:p>
            <a:r>
              <a:rPr lang="nl-NL" dirty="0"/>
              <a:t>Beschermen van het imago en waarborgen creëren voor vertrouwen nationaal en internationaal</a:t>
            </a:r>
            <a:endParaRPr lang="en-US" dirty="0"/>
          </a:p>
          <a:p>
            <a:r>
              <a:rPr lang="nl-NL" dirty="0"/>
              <a:t>Wettelijke voorschriften, waaraan </a:t>
            </a:r>
            <a:r>
              <a:rPr lang="nl-NL" dirty="0" smtClean="0"/>
              <a:t>Defensie </a:t>
            </a:r>
            <a:r>
              <a:rPr lang="nl-NL" dirty="0"/>
              <a:t>gebonden is</a:t>
            </a:r>
            <a:endParaRPr lang="en-US" dirty="0"/>
          </a:p>
          <a:p>
            <a:r>
              <a:rPr lang="nl-NL" dirty="0"/>
              <a:t>Persoonlijke ambities van elke medewerker en leidinggevende</a:t>
            </a:r>
            <a:endParaRPr lang="en-US" dirty="0"/>
          </a:p>
          <a:p>
            <a:r>
              <a:rPr lang="nl-NL" dirty="0"/>
              <a:t>Beperken financiële schade en een effectief en efficiënt functioneren bevorderen.</a:t>
            </a:r>
            <a:endParaRPr lang="en-US" dirty="0"/>
          </a:p>
          <a:p>
            <a:endParaRPr lang="en-US" dirty="0"/>
          </a:p>
          <a:p>
            <a:endParaRPr lang="en-US" dirty="0"/>
          </a:p>
        </p:txBody>
      </p:sp>
    </p:spTree>
    <p:extLst>
      <p:ext uri="{BB962C8B-B14F-4D97-AF65-F5344CB8AC3E}">
        <p14:creationId xmlns:p14="http://schemas.microsoft.com/office/powerpoint/2010/main" val="389801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Integriteitsschendingen</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marL="274320" indent="-274320">
              <a:spcAft>
                <a:spcPts val="0"/>
              </a:spcAft>
              <a:buFont typeface="Wingdings 2"/>
              <a:buChar char=""/>
              <a:defRPr/>
            </a:pPr>
            <a:r>
              <a:rPr lang="nl-NL" dirty="0" smtClean="0"/>
              <a:t>Laat komen, ziek melden zonder reden, werk niet uitvoeren conform je taakomschrijving</a:t>
            </a:r>
          </a:p>
          <a:p>
            <a:pPr marL="274320" indent="-274320">
              <a:spcAft>
                <a:spcPts val="0"/>
              </a:spcAft>
              <a:buFont typeface="Wingdings 2"/>
              <a:buChar char=""/>
              <a:defRPr/>
            </a:pPr>
            <a:r>
              <a:rPr lang="nl-NL" dirty="0" smtClean="0"/>
              <a:t>Corruptie</a:t>
            </a:r>
            <a:r>
              <a:rPr lang="nl-NL" dirty="0"/>
              <a:t>: het doen of verkrijgen van giften, diensten en beloften met het oogmerk iets te doen of te laten. Deze handeling is strafbaar.</a:t>
            </a:r>
            <a:endParaRPr lang="en-US" dirty="0"/>
          </a:p>
          <a:p>
            <a:pPr marL="274320" indent="-274320">
              <a:spcAft>
                <a:spcPts val="0"/>
              </a:spcAft>
              <a:buFont typeface="Wingdings 2"/>
              <a:buChar char=""/>
              <a:defRPr/>
            </a:pPr>
            <a:r>
              <a:rPr lang="nl-NL" dirty="0"/>
              <a:t>Fraude</a:t>
            </a:r>
            <a:endParaRPr lang="en-US" dirty="0"/>
          </a:p>
          <a:p>
            <a:pPr marL="274320" indent="-274320">
              <a:spcAft>
                <a:spcPts val="0"/>
              </a:spcAft>
              <a:buFont typeface="Wingdings 2"/>
              <a:buChar char=""/>
              <a:defRPr/>
            </a:pPr>
            <a:r>
              <a:rPr lang="nl-NL" dirty="0"/>
              <a:t>Diefstal en verduistering</a:t>
            </a:r>
            <a:endParaRPr lang="en-US" dirty="0"/>
          </a:p>
          <a:p>
            <a:pPr marL="274320" indent="-274320">
              <a:spcAft>
                <a:spcPts val="0"/>
              </a:spcAft>
              <a:buFont typeface="Wingdings 2"/>
              <a:buChar char=""/>
              <a:defRPr/>
            </a:pPr>
            <a:r>
              <a:rPr lang="nl-NL" dirty="0"/>
              <a:t>Ontvangen van giften en kortingen en de daardoor ontstane belangenconflict. </a:t>
            </a:r>
            <a:endParaRPr lang="en-US" dirty="0"/>
          </a:p>
          <a:p>
            <a:pPr marL="274320" indent="-274320">
              <a:spcAft>
                <a:spcPts val="0"/>
              </a:spcAft>
              <a:buFont typeface="Wingdings 2"/>
              <a:buChar char=""/>
              <a:defRPr/>
            </a:pPr>
            <a:r>
              <a:rPr lang="nl-NL" dirty="0"/>
              <a:t>Bepaalde nevenwerkzaamheden en de daardoor ontstane belangenconflict</a:t>
            </a:r>
            <a:endParaRPr lang="en-US" dirty="0"/>
          </a:p>
          <a:p>
            <a:pPr marL="274320" indent="-274320">
              <a:spcAft>
                <a:spcPts val="0"/>
              </a:spcAft>
              <a:buFont typeface="Wingdings 2"/>
              <a:buChar char=""/>
              <a:defRPr/>
            </a:pPr>
            <a:r>
              <a:rPr lang="nl-NL" dirty="0"/>
              <a:t>Misbruik van </a:t>
            </a:r>
            <a:r>
              <a:rPr lang="nl-NL" dirty="0" smtClean="0"/>
              <a:t>bevoegdheden</a:t>
            </a:r>
            <a:endParaRPr lang="en-US" dirty="0"/>
          </a:p>
          <a:p>
            <a:pPr marL="274320" indent="-274320">
              <a:spcAft>
                <a:spcPts val="0"/>
              </a:spcAft>
              <a:buFont typeface="Wingdings 2"/>
              <a:buChar char=""/>
              <a:defRPr/>
            </a:pPr>
            <a:r>
              <a:rPr lang="nl-NL" dirty="0"/>
              <a:t>Misbruik en manipulatie van informatie ( Hierbij valt te denken aan het lekken van informatie, informatie verkeerd rapporteren en gebruiken, informatie bezijdens de waarheid opnemen in een </a:t>
            </a:r>
            <a:r>
              <a:rPr lang="nl-NL" dirty="0" smtClean="0"/>
              <a:t>rapport,  </a:t>
            </a:r>
            <a:r>
              <a:rPr lang="nl-NL" dirty="0"/>
              <a:t>treden naar de </a:t>
            </a:r>
            <a:r>
              <a:rPr lang="nl-NL" dirty="0" smtClean="0"/>
              <a:t>media , face book </a:t>
            </a:r>
            <a:r>
              <a:rPr lang="nl-NL" dirty="0"/>
              <a:t>buiten procedures etc)</a:t>
            </a:r>
            <a:endParaRPr lang="en-US" dirty="0"/>
          </a:p>
          <a:p>
            <a:pPr marL="274320" indent="-274320">
              <a:spcAft>
                <a:spcPts val="0"/>
              </a:spcAft>
              <a:buFont typeface="Wingdings 2"/>
              <a:buChar char=""/>
              <a:defRPr/>
            </a:pPr>
            <a:r>
              <a:rPr lang="nl-NL" dirty="0"/>
              <a:t>Misbruik van dienstmiddelen</a:t>
            </a:r>
            <a:endParaRPr lang="en-US" dirty="0"/>
          </a:p>
          <a:p>
            <a:pPr marL="274320" indent="-274320">
              <a:spcAft>
                <a:spcPts val="0"/>
              </a:spcAft>
              <a:buFont typeface="Wingdings 2"/>
              <a:buChar char=""/>
              <a:defRPr/>
            </a:pPr>
            <a:r>
              <a:rPr lang="nl-NL" dirty="0"/>
              <a:t>Voorkeursbehandeling op basis van gezag of achtergrond van personen</a:t>
            </a:r>
            <a:endParaRPr lang="en-US" dirty="0"/>
          </a:p>
          <a:p>
            <a:pPr marL="274320" indent="-274320">
              <a:spcAft>
                <a:spcPts val="0"/>
              </a:spcAft>
              <a:buFont typeface="Wingdings 2"/>
              <a:buChar char=""/>
              <a:defRPr/>
            </a:pPr>
            <a:r>
              <a:rPr lang="nl-NL" dirty="0"/>
              <a:t>Nalaten om op te treden bij geconstateerde strafbare gedragingen.</a:t>
            </a:r>
            <a:endParaRPr lang="en-US" dirty="0"/>
          </a:p>
          <a:p>
            <a:pPr marL="274320" indent="-274320">
              <a:spcAft>
                <a:spcPts val="0"/>
              </a:spcAft>
              <a:buNone/>
              <a:defRPr/>
            </a:pPr>
            <a:r>
              <a:rPr lang="nl-NL" dirty="0"/>
              <a:t> </a:t>
            </a:r>
            <a:endParaRPr lang="en-US" dirty="0"/>
          </a:p>
          <a:p>
            <a:endParaRPr lang="en-US" dirty="0"/>
          </a:p>
        </p:txBody>
      </p:sp>
    </p:spTree>
    <p:extLst>
      <p:ext uri="{BB962C8B-B14F-4D97-AF65-F5344CB8AC3E}">
        <p14:creationId xmlns:p14="http://schemas.microsoft.com/office/powerpoint/2010/main" val="247872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Faktoren</a:t>
            </a:r>
            <a:r>
              <a:rPr lang="en-US" sz="3600" dirty="0" smtClean="0"/>
              <a:t>, die </a:t>
            </a:r>
            <a:r>
              <a:rPr lang="en-US" sz="3600" dirty="0" err="1" smtClean="0"/>
              <a:t>niet</a:t>
            </a:r>
            <a:r>
              <a:rPr lang="en-US" sz="3600" dirty="0" smtClean="0"/>
              <a:t> integer </a:t>
            </a:r>
            <a:r>
              <a:rPr lang="en-US" sz="3600" dirty="0" err="1" smtClean="0"/>
              <a:t>gedrag</a:t>
            </a:r>
            <a:r>
              <a:rPr lang="en-US" sz="3600" dirty="0" smtClean="0"/>
              <a:t> </a:t>
            </a:r>
            <a:r>
              <a:rPr lang="en-US" sz="3600" dirty="0" err="1" smtClean="0"/>
              <a:t>bevorderen</a:t>
            </a:r>
            <a:r>
              <a:rPr lang="en-US" dirty="0" smtClean="0"/>
              <a:t>:</a:t>
            </a:r>
            <a:endParaRPr lang="en-US" dirty="0"/>
          </a:p>
        </p:txBody>
      </p:sp>
      <p:sp>
        <p:nvSpPr>
          <p:cNvPr id="3" name="Content Placeholder 2"/>
          <p:cNvSpPr>
            <a:spLocks noGrp="1"/>
          </p:cNvSpPr>
          <p:nvPr>
            <p:ph idx="1"/>
          </p:nvPr>
        </p:nvSpPr>
        <p:spPr>
          <a:xfrm>
            <a:off x="822959" y="1845734"/>
            <a:ext cx="7543801" cy="4402666"/>
          </a:xfrm>
        </p:spPr>
        <p:txBody>
          <a:bodyPr>
            <a:normAutofit lnSpcReduction="10000"/>
          </a:bodyPr>
          <a:lstStyle/>
          <a:p>
            <a:pPr marL="274320" indent="-274320">
              <a:spcAft>
                <a:spcPts val="0"/>
              </a:spcAft>
              <a:buFont typeface="Wingdings 2"/>
              <a:buChar char=""/>
              <a:defRPr/>
            </a:pPr>
            <a:r>
              <a:rPr lang="nl-NL" dirty="0"/>
              <a:t>Onvoldoende voorbeeldig en integer leiderschap</a:t>
            </a:r>
          </a:p>
          <a:p>
            <a:pPr marL="274320" indent="-274320">
              <a:spcAft>
                <a:spcPts val="0"/>
              </a:spcAft>
              <a:buFont typeface="Wingdings 2"/>
              <a:buChar char=""/>
              <a:defRPr/>
            </a:pPr>
            <a:r>
              <a:rPr lang="nl-NL" dirty="0"/>
              <a:t>Weinig controle en handhaving</a:t>
            </a:r>
          </a:p>
          <a:p>
            <a:pPr marL="274320" indent="-274320">
              <a:spcAft>
                <a:spcPts val="0"/>
              </a:spcAft>
              <a:buFont typeface="Wingdings 2"/>
              <a:buChar char=""/>
              <a:defRPr/>
            </a:pPr>
            <a:r>
              <a:rPr lang="nl-NL" dirty="0"/>
              <a:t>Cultuur van gedogen</a:t>
            </a:r>
            <a:endParaRPr lang="en-US" dirty="0"/>
          </a:p>
          <a:p>
            <a:pPr marL="274320" indent="-274320">
              <a:spcAft>
                <a:spcPts val="0"/>
              </a:spcAft>
              <a:buFont typeface="Wingdings 2"/>
              <a:buChar char=""/>
              <a:defRPr/>
            </a:pPr>
            <a:r>
              <a:rPr lang="nl-NL" dirty="0"/>
              <a:t>Gebrekkige veiligheidsvoorzieningen </a:t>
            </a:r>
            <a:r>
              <a:rPr lang="nl-NL" dirty="0" smtClean="0"/>
              <a:t>op de werkplek</a:t>
            </a:r>
            <a:endParaRPr lang="en-US" dirty="0"/>
          </a:p>
          <a:p>
            <a:pPr marL="274320" indent="-274320">
              <a:spcAft>
                <a:spcPts val="0"/>
              </a:spcAft>
              <a:buFont typeface="Wingdings 2"/>
              <a:buChar char=""/>
              <a:defRPr/>
            </a:pPr>
            <a:r>
              <a:rPr lang="nl-NL" dirty="0"/>
              <a:t>Onvoldoende procedures mbt toegang en controle op </a:t>
            </a:r>
            <a:r>
              <a:rPr lang="nl-NL" dirty="0" smtClean="0"/>
              <a:t>terreinen</a:t>
            </a:r>
            <a:endParaRPr lang="en-US" dirty="0"/>
          </a:p>
          <a:p>
            <a:pPr marL="274320" indent="-274320">
              <a:spcAft>
                <a:spcPts val="0"/>
              </a:spcAft>
              <a:buFont typeface="Wingdings 2"/>
              <a:buChar char=""/>
              <a:defRPr/>
            </a:pPr>
            <a:r>
              <a:rPr lang="nl-NL" dirty="0"/>
              <a:t>Onvoldoende opslag ruimten voor waardevolle goederen </a:t>
            </a:r>
            <a:endParaRPr lang="en-US" dirty="0"/>
          </a:p>
          <a:p>
            <a:pPr marL="274320" indent="-274320">
              <a:spcAft>
                <a:spcPts val="0"/>
              </a:spcAft>
              <a:buFont typeface="Wingdings 2"/>
              <a:buChar char=""/>
              <a:defRPr/>
            </a:pPr>
            <a:r>
              <a:rPr lang="nl-NL" dirty="0"/>
              <a:t>Geen eenduidige en uniforme procedures( sleutel, beheer, opslag en controle etc)</a:t>
            </a:r>
            <a:endParaRPr lang="en-US" dirty="0"/>
          </a:p>
          <a:p>
            <a:pPr marL="274320" indent="-274320">
              <a:spcAft>
                <a:spcPts val="0"/>
              </a:spcAft>
              <a:buFont typeface="Wingdings 2"/>
              <a:buChar char=""/>
              <a:defRPr/>
            </a:pPr>
            <a:r>
              <a:rPr lang="nl-NL" dirty="0"/>
              <a:t>Onvoldoende maatregelen om bewustwording inzake integriteit te verhogen en een integere cultuur te verhogen</a:t>
            </a:r>
            <a:endParaRPr lang="en-US" dirty="0"/>
          </a:p>
          <a:p>
            <a:pPr marL="274320" indent="-274320">
              <a:spcAft>
                <a:spcPts val="0"/>
              </a:spcAft>
              <a:buFont typeface="Wingdings 2"/>
              <a:buChar char=""/>
              <a:defRPr/>
            </a:pPr>
            <a:r>
              <a:rPr lang="nl-NL" dirty="0"/>
              <a:t>Geen adequate aanpak van integriteitinbreuken ( Onvoldoende handhaving)</a:t>
            </a:r>
            <a:endParaRPr lang="en-US" dirty="0"/>
          </a:p>
          <a:p>
            <a:endParaRPr lang="en-US" dirty="0"/>
          </a:p>
        </p:txBody>
      </p:sp>
    </p:spTree>
    <p:extLst>
      <p:ext uri="{BB962C8B-B14F-4D97-AF65-F5344CB8AC3E}">
        <p14:creationId xmlns:p14="http://schemas.microsoft.com/office/powerpoint/2010/main" val="210222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ChangeArrowheads="1"/>
          </p:cNvSpPr>
          <p:nvPr/>
        </p:nvSpPr>
        <p:spPr bwMode="auto">
          <a:xfrm>
            <a:off x="351693" y="309563"/>
            <a:ext cx="8437685" cy="768350"/>
          </a:xfrm>
          <a:prstGeom prst="rect">
            <a:avLst/>
          </a:prstGeom>
          <a:noFill/>
          <a:ln w="9525">
            <a:noFill/>
            <a:miter lim="800000"/>
            <a:headEnd/>
            <a:tailEnd/>
          </a:ln>
        </p:spPr>
        <p:txBody>
          <a:bodyPr lIns="0" tIns="57150" rIns="0" bIns="57150" anchor="b"/>
          <a:lstStyle/>
          <a:p>
            <a:pPr algn="ctr" defTabSz="785813">
              <a:lnSpc>
                <a:spcPct val="98000"/>
              </a:lnSpc>
              <a:buFontTx/>
              <a:buNone/>
            </a:pPr>
            <a:r>
              <a:rPr lang="en-US" sz="2800" b="1"/>
              <a:t>Integere cultuur</a:t>
            </a:r>
          </a:p>
        </p:txBody>
      </p:sp>
      <p:sp>
        <p:nvSpPr>
          <p:cNvPr id="11267" name="Oval 14"/>
          <p:cNvSpPr>
            <a:spLocks noChangeArrowheads="1"/>
          </p:cNvSpPr>
          <p:nvPr/>
        </p:nvSpPr>
        <p:spPr bwMode="auto">
          <a:xfrm>
            <a:off x="1674935" y="1831975"/>
            <a:ext cx="5791200" cy="4232275"/>
          </a:xfrm>
          <a:prstGeom prst="ellipse">
            <a:avLst/>
          </a:prstGeom>
          <a:gradFill rotWithShape="0">
            <a:gsLst>
              <a:gs pos="0">
                <a:schemeClr val="hlink"/>
              </a:gs>
              <a:gs pos="100000">
                <a:srgbClr val="F3F3F3"/>
              </a:gs>
            </a:gsLst>
            <a:path path="shape">
              <a:fillToRect l="50000" t="50000" r="50000" b="50000"/>
            </a:path>
          </a:gradFill>
          <a:ln w="12700">
            <a:solidFill>
              <a:srgbClr val="969696"/>
            </a:solidFill>
            <a:round/>
            <a:headEnd/>
            <a:tailEnd/>
          </a:ln>
        </p:spPr>
        <p:txBody>
          <a:bodyPr wrap="none" lIns="90488" tIns="44450" rIns="90488" bIns="44450" anchor="ctr"/>
          <a:lstStyle/>
          <a:p>
            <a:pPr defTabSz="762000">
              <a:lnSpc>
                <a:spcPct val="100000"/>
              </a:lnSpc>
              <a:spcBef>
                <a:spcPct val="50000"/>
              </a:spcBef>
              <a:buFontTx/>
              <a:buNone/>
            </a:pPr>
            <a:endParaRPr lang="nl-NL" sz="2400">
              <a:solidFill>
                <a:schemeClr val="tx1"/>
              </a:solidFill>
              <a:latin typeface="Times New Roman" pitchFamily="18" charset="0"/>
            </a:endParaRPr>
          </a:p>
        </p:txBody>
      </p:sp>
      <p:sp>
        <p:nvSpPr>
          <p:cNvPr id="11268" name="Oval 70">
            <a:hlinkClick r:id="" action="ppaction://noaction"/>
          </p:cNvPr>
          <p:cNvSpPr>
            <a:spLocks noChangeArrowheads="1"/>
          </p:cNvSpPr>
          <p:nvPr/>
        </p:nvSpPr>
        <p:spPr bwMode="auto">
          <a:xfrm>
            <a:off x="1266092" y="2506664"/>
            <a:ext cx="1560635" cy="922337"/>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Zichtbaarheid</a:t>
            </a:r>
            <a:endParaRPr lang="en-US" sz="1600" b="1"/>
          </a:p>
        </p:txBody>
      </p:sp>
      <p:sp>
        <p:nvSpPr>
          <p:cNvPr id="11269" name="Oval 71">
            <a:hlinkClick r:id="" action="ppaction://noaction"/>
          </p:cNvPr>
          <p:cNvSpPr>
            <a:spLocks noChangeArrowheads="1"/>
          </p:cNvSpPr>
          <p:nvPr/>
        </p:nvSpPr>
        <p:spPr bwMode="auto">
          <a:xfrm>
            <a:off x="1821474" y="4848226"/>
            <a:ext cx="1560634" cy="923925"/>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Duidelijkheid </a:t>
            </a:r>
            <a:endParaRPr lang="en-US" sz="1600" b="1"/>
          </a:p>
        </p:txBody>
      </p:sp>
      <p:sp>
        <p:nvSpPr>
          <p:cNvPr id="11270" name="Oval 72">
            <a:hlinkClick r:id="" action="ppaction://noaction"/>
          </p:cNvPr>
          <p:cNvSpPr>
            <a:spLocks noChangeArrowheads="1"/>
          </p:cNvSpPr>
          <p:nvPr/>
        </p:nvSpPr>
        <p:spPr bwMode="auto">
          <a:xfrm>
            <a:off x="5690089" y="4848225"/>
            <a:ext cx="1560634" cy="922338"/>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Openheid</a:t>
            </a:r>
            <a:endParaRPr lang="en-US" sz="1600" b="1"/>
          </a:p>
        </p:txBody>
      </p:sp>
      <p:sp>
        <p:nvSpPr>
          <p:cNvPr id="11271" name="Oval 73">
            <a:hlinkClick r:id="" action="ppaction://noaction"/>
          </p:cNvPr>
          <p:cNvSpPr>
            <a:spLocks noChangeArrowheads="1"/>
          </p:cNvSpPr>
          <p:nvPr/>
        </p:nvSpPr>
        <p:spPr bwMode="auto">
          <a:xfrm>
            <a:off x="3755782" y="5457826"/>
            <a:ext cx="1560634" cy="923925"/>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Aan-/bespreken</a:t>
            </a:r>
            <a:endParaRPr lang="en-US" sz="1600" b="1"/>
          </a:p>
        </p:txBody>
      </p:sp>
      <p:sp>
        <p:nvSpPr>
          <p:cNvPr id="11272" name="Oval 74">
            <a:hlinkClick r:id="" action="ppaction://noaction"/>
          </p:cNvPr>
          <p:cNvSpPr>
            <a:spLocks noChangeArrowheads="1"/>
          </p:cNvSpPr>
          <p:nvPr/>
        </p:nvSpPr>
        <p:spPr bwMode="auto">
          <a:xfrm>
            <a:off x="6685085" y="3716339"/>
            <a:ext cx="1560635" cy="923925"/>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Vertrouwen</a:t>
            </a:r>
            <a:endParaRPr lang="en-US" sz="1600" b="1"/>
          </a:p>
        </p:txBody>
      </p:sp>
      <p:sp>
        <p:nvSpPr>
          <p:cNvPr id="11273" name="Oval 75">
            <a:hlinkClick r:id="" action="ppaction://noaction"/>
          </p:cNvPr>
          <p:cNvSpPr>
            <a:spLocks noChangeArrowheads="1"/>
          </p:cNvSpPr>
          <p:nvPr/>
        </p:nvSpPr>
        <p:spPr bwMode="auto">
          <a:xfrm>
            <a:off x="6685085" y="2506664"/>
            <a:ext cx="1560635" cy="922337"/>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Respect</a:t>
            </a:r>
            <a:endParaRPr lang="en-US" sz="1600" b="1"/>
          </a:p>
        </p:txBody>
      </p:sp>
      <p:sp>
        <p:nvSpPr>
          <p:cNvPr id="11274" name="Oval 76">
            <a:hlinkClick r:id="" action="ppaction://noaction"/>
          </p:cNvPr>
          <p:cNvSpPr>
            <a:spLocks noChangeArrowheads="1"/>
          </p:cNvSpPr>
          <p:nvPr/>
        </p:nvSpPr>
        <p:spPr bwMode="auto">
          <a:xfrm>
            <a:off x="2743200" y="1524000"/>
            <a:ext cx="1560635" cy="922338"/>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Verantwoordelijkheid</a:t>
            </a:r>
            <a:endParaRPr lang="en-US" sz="1600" b="1"/>
          </a:p>
        </p:txBody>
      </p:sp>
      <p:sp>
        <p:nvSpPr>
          <p:cNvPr id="11275" name="Oval 77">
            <a:hlinkClick r:id="" action="ppaction://noaction"/>
          </p:cNvPr>
          <p:cNvSpPr>
            <a:spLocks noChangeArrowheads="1"/>
          </p:cNvSpPr>
          <p:nvPr/>
        </p:nvSpPr>
        <p:spPr bwMode="auto">
          <a:xfrm>
            <a:off x="914400" y="3781426"/>
            <a:ext cx="1588477" cy="866775"/>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Transparantie</a:t>
            </a:r>
            <a:endParaRPr lang="en-US" sz="1600" b="1"/>
          </a:p>
        </p:txBody>
      </p:sp>
      <p:sp>
        <p:nvSpPr>
          <p:cNvPr id="11276" name="Oval 79">
            <a:hlinkClick r:id="" action="ppaction://noaction"/>
          </p:cNvPr>
          <p:cNvSpPr>
            <a:spLocks noChangeArrowheads="1"/>
          </p:cNvSpPr>
          <p:nvPr/>
        </p:nvSpPr>
        <p:spPr bwMode="auto">
          <a:xfrm>
            <a:off x="4910505" y="1563688"/>
            <a:ext cx="1560634" cy="922337"/>
          </a:xfrm>
          <a:prstGeom prst="ellipse">
            <a:avLst/>
          </a:prstGeom>
          <a:gradFill rotWithShape="0">
            <a:gsLst>
              <a:gs pos="0">
                <a:srgbClr val="FFFFFF"/>
              </a:gs>
              <a:gs pos="100000">
                <a:schemeClr val="accent1"/>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sz="1600" b="1"/>
              <a:t>Professionaliteit</a:t>
            </a:r>
            <a:endParaRPr lang="en-US" sz="1600" b="1"/>
          </a:p>
        </p:txBody>
      </p:sp>
      <p:sp>
        <p:nvSpPr>
          <p:cNvPr id="11277" name="Line 80"/>
          <p:cNvSpPr>
            <a:spLocks noChangeShapeType="1"/>
          </p:cNvSpPr>
          <p:nvPr/>
        </p:nvSpPr>
        <p:spPr bwMode="auto">
          <a:xfrm flipH="1" flipV="1">
            <a:off x="3657600" y="2506664"/>
            <a:ext cx="646235" cy="1209675"/>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78" name="Line 81"/>
          <p:cNvSpPr>
            <a:spLocks noChangeShapeType="1"/>
          </p:cNvSpPr>
          <p:nvPr/>
        </p:nvSpPr>
        <p:spPr bwMode="auto">
          <a:xfrm flipV="1">
            <a:off x="4712677" y="2506664"/>
            <a:ext cx="603738" cy="1209675"/>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79" name="Line 82"/>
          <p:cNvSpPr>
            <a:spLocks noChangeShapeType="1"/>
          </p:cNvSpPr>
          <p:nvPr/>
        </p:nvSpPr>
        <p:spPr bwMode="auto">
          <a:xfrm flipV="1">
            <a:off x="4910504" y="3200400"/>
            <a:ext cx="1406769" cy="581025"/>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0" name="Line 83"/>
          <p:cNvSpPr>
            <a:spLocks noChangeShapeType="1"/>
          </p:cNvSpPr>
          <p:nvPr/>
        </p:nvSpPr>
        <p:spPr bwMode="auto">
          <a:xfrm>
            <a:off x="5134708" y="4038600"/>
            <a:ext cx="1336431" cy="76200"/>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1" name="Line 84"/>
          <p:cNvSpPr>
            <a:spLocks noChangeShapeType="1"/>
          </p:cNvSpPr>
          <p:nvPr/>
        </p:nvSpPr>
        <p:spPr bwMode="auto">
          <a:xfrm>
            <a:off x="4910505" y="4191000"/>
            <a:ext cx="927588" cy="762000"/>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2" name="Line 85"/>
          <p:cNvSpPr>
            <a:spLocks noChangeShapeType="1"/>
          </p:cNvSpPr>
          <p:nvPr/>
        </p:nvSpPr>
        <p:spPr bwMode="auto">
          <a:xfrm>
            <a:off x="4572000" y="4191000"/>
            <a:ext cx="0" cy="1143000"/>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3" name="Line 86"/>
          <p:cNvSpPr>
            <a:spLocks noChangeShapeType="1"/>
          </p:cNvSpPr>
          <p:nvPr/>
        </p:nvSpPr>
        <p:spPr bwMode="auto">
          <a:xfrm flipH="1">
            <a:off x="3165231" y="4191000"/>
            <a:ext cx="984738" cy="762000"/>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4" name="Line 87"/>
          <p:cNvSpPr>
            <a:spLocks noChangeShapeType="1"/>
          </p:cNvSpPr>
          <p:nvPr/>
        </p:nvSpPr>
        <p:spPr bwMode="auto">
          <a:xfrm flipH="1">
            <a:off x="2602524" y="4038600"/>
            <a:ext cx="1153258" cy="152400"/>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5" name="Line 88"/>
          <p:cNvSpPr>
            <a:spLocks noChangeShapeType="1"/>
          </p:cNvSpPr>
          <p:nvPr/>
        </p:nvSpPr>
        <p:spPr bwMode="auto">
          <a:xfrm flipH="1" flipV="1">
            <a:off x="2826727" y="3200400"/>
            <a:ext cx="1182565" cy="581025"/>
          </a:xfrm>
          <a:prstGeom prst="line">
            <a:avLst/>
          </a:prstGeom>
          <a:noFill/>
          <a:ln w="12700">
            <a:solidFill>
              <a:schemeClr val="tx1"/>
            </a:solidFill>
            <a:round/>
            <a:headEnd/>
            <a:tailEnd type="triangle" w="med" len="med"/>
          </a:ln>
        </p:spPr>
        <p:txBody>
          <a:bodyPr lIns="72000" tIns="72000" rIns="36000" bIns="72000" anchor="ctr"/>
          <a:lstStyle/>
          <a:p>
            <a:endParaRPr lang="en-US"/>
          </a:p>
        </p:txBody>
      </p:sp>
      <p:sp>
        <p:nvSpPr>
          <p:cNvPr id="11286" name="Oval 78">
            <a:hlinkClick r:id="" action="ppaction://noaction"/>
          </p:cNvPr>
          <p:cNvSpPr>
            <a:spLocks noChangeArrowheads="1"/>
          </p:cNvSpPr>
          <p:nvPr/>
        </p:nvSpPr>
        <p:spPr bwMode="auto">
          <a:xfrm>
            <a:off x="3755782" y="3516314"/>
            <a:ext cx="1560634" cy="922337"/>
          </a:xfrm>
          <a:prstGeom prst="ellipse">
            <a:avLst/>
          </a:prstGeom>
          <a:gradFill rotWithShape="0">
            <a:gsLst>
              <a:gs pos="0">
                <a:srgbClr val="FFFFFF"/>
              </a:gs>
              <a:gs pos="100000">
                <a:schemeClr val="hlink"/>
              </a:gs>
            </a:gsLst>
            <a:path path="shape">
              <a:fillToRect l="50000" t="50000" r="50000" b="50000"/>
            </a:path>
          </a:gradFill>
          <a:ln w="9525">
            <a:solidFill>
              <a:schemeClr val="tx2"/>
            </a:solidFill>
            <a:round/>
            <a:headEnd/>
            <a:tailEnd/>
          </a:ln>
        </p:spPr>
        <p:txBody>
          <a:bodyPr wrap="none" lIns="90488" tIns="44450" rIns="90488" bIns="44450" anchor="ctr" anchorCtr="1"/>
          <a:lstStyle/>
          <a:p>
            <a:pPr algn="ctr" defTabSz="762000">
              <a:lnSpc>
                <a:spcPct val="100000"/>
              </a:lnSpc>
              <a:spcBef>
                <a:spcPct val="50000"/>
              </a:spcBef>
              <a:buFontTx/>
              <a:buNone/>
            </a:pPr>
            <a:r>
              <a:rPr lang="nl-NL" b="1"/>
              <a:t>Integere</a:t>
            </a:r>
            <a:r>
              <a:rPr lang="nl-NL" sz="1400" b="1"/>
              <a:t> </a:t>
            </a:r>
            <a:r>
              <a:rPr lang="nl-NL" b="1"/>
              <a:t>cultuur</a:t>
            </a:r>
            <a:endParaRPr lang="en-US" b="1"/>
          </a:p>
        </p:txBody>
      </p:sp>
    </p:spTree>
    <p:extLst>
      <p:ext uri="{BB962C8B-B14F-4D97-AF65-F5344CB8AC3E}">
        <p14:creationId xmlns:p14="http://schemas.microsoft.com/office/powerpoint/2010/main" val="15674919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4"/>
          <p:cNvSpPr>
            <a:spLocks noGrp="1" noChangeArrowheads="1"/>
          </p:cNvSpPr>
          <p:nvPr>
            <p:ph type="title" idx="4294967295"/>
          </p:nvPr>
        </p:nvSpPr>
        <p:spPr>
          <a:xfrm>
            <a:off x="303213" y="228600"/>
            <a:ext cx="8532812" cy="758825"/>
          </a:xfrm>
        </p:spPr>
        <p:txBody>
          <a:bodyPr lIns="0" tIns="57150" rIns="0" bIns="57150"/>
          <a:lstStyle/>
          <a:p>
            <a:r>
              <a:rPr lang="nl-NL" smtClean="0"/>
              <a:t>Het implementatiehuis</a:t>
            </a:r>
          </a:p>
        </p:txBody>
      </p:sp>
      <p:sp>
        <p:nvSpPr>
          <p:cNvPr id="35843" name="Rectangle 15"/>
          <p:cNvSpPr>
            <a:spLocks noChangeArrowheads="1"/>
          </p:cNvSpPr>
          <p:nvPr/>
        </p:nvSpPr>
        <p:spPr bwMode="auto">
          <a:xfrm>
            <a:off x="2462213" y="3352800"/>
            <a:ext cx="1406525" cy="1524000"/>
          </a:xfrm>
          <a:prstGeom prst="rect">
            <a:avLst/>
          </a:prstGeom>
          <a:gradFill rotWithShape="0">
            <a:gsLst>
              <a:gs pos="0">
                <a:srgbClr val="FFD47D"/>
              </a:gs>
              <a:gs pos="100000">
                <a:srgbClr val="FFFFFF"/>
              </a:gs>
            </a:gsLst>
            <a:lin ang="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nl-NL" sz="2000">
                <a:solidFill>
                  <a:schemeClr val="tx2"/>
                </a:solidFill>
              </a:rPr>
              <a:t>stimuleren</a:t>
            </a:r>
            <a:endParaRPr lang="en-GB" sz="2000">
              <a:solidFill>
                <a:schemeClr val="tx2"/>
              </a:solidFill>
            </a:endParaRPr>
          </a:p>
        </p:txBody>
      </p:sp>
      <p:sp>
        <p:nvSpPr>
          <p:cNvPr id="35844" name="Rectangle 16"/>
          <p:cNvSpPr>
            <a:spLocks noChangeArrowheads="1"/>
          </p:cNvSpPr>
          <p:nvPr/>
        </p:nvSpPr>
        <p:spPr bwMode="auto">
          <a:xfrm>
            <a:off x="3868738" y="3352800"/>
            <a:ext cx="1406525" cy="1524000"/>
          </a:xfrm>
          <a:prstGeom prst="rect">
            <a:avLst/>
          </a:prstGeom>
          <a:gradFill rotWithShape="0">
            <a:gsLst>
              <a:gs pos="0">
                <a:srgbClr val="FFD47D"/>
              </a:gs>
              <a:gs pos="100000">
                <a:srgbClr val="FFFFFF"/>
              </a:gs>
            </a:gsLst>
            <a:lin ang="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nl-NL" sz="2000">
                <a:solidFill>
                  <a:schemeClr val="tx2"/>
                </a:solidFill>
              </a:rPr>
              <a:t>handhaving</a:t>
            </a:r>
            <a:endParaRPr lang="en-GB" sz="2000">
              <a:solidFill>
                <a:schemeClr val="tx2"/>
              </a:solidFill>
            </a:endParaRPr>
          </a:p>
        </p:txBody>
      </p:sp>
      <p:sp>
        <p:nvSpPr>
          <p:cNvPr id="35845" name="Rectangle 17"/>
          <p:cNvSpPr>
            <a:spLocks noChangeArrowheads="1"/>
          </p:cNvSpPr>
          <p:nvPr/>
        </p:nvSpPr>
        <p:spPr bwMode="auto">
          <a:xfrm>
            <a:off x="5275263" y="3352800"/>
            <a:ext cx="1406525" cy="1524000"/>
          </a:xfrm>
          <a:prstGeom prst="rect">
            <a:avLst/>
          </a:prstGeom>
          <a:gradFill rotWithShape="0">
            <a:gsLst>
              <a:gs pos="0">
                <a:srgbClr val="FFD47D"/>
              </a:gs>
              <a:gs pos="100000">
                <a:srgbClr val="FFFFFF"/>
              </a:gs>
            </a:gsLst>
            <a:lin ang="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nl-NL" sz="2000">
                <a:solidFill>
                  <a:schemeClr val="tx2"/>
                </a:solidFill>
              </a:rPr>
              <a:t>borgen</a:t>
            </a:r>
            <a:endParaRPr lang="en-GB" sz="2000">
              <a:solidFill>
                <a:schemeClr val="tx2"/>
              </a:solidFill>
            </a:endParaRPr>
          </a:p>
        </p:txBody>
      </p:sp>
      <p:sp>
        <p:nvSpPr>
          <p:cNvPr id="35846" name="Rectangle 18"/>
          <p:cNvSpPr>
            <a:spLocks noChangeArrowheads="1"/>
          </p:cNvSpPr>
          <p:nvPr/>
        </p:nvSpPr>
        <p:spPr bwMode="auto">
          <a:xfrm>
            <a:off x="2462213" y="4876800"/>
            <a:ext cx="4219575" cy="685800"/>
          </a:xfrm>
          <a:prstGeom prst="rect">
            <a:avLst/>
          </a:prstGeom>
          <a:gradFill rotWithShape="0">
            <a:gsLst>
              <a:gs pos="0">
                <a:schemeClr val="accent2"/>
              </a:gs>
              <a:gs pos="100000">
                <a:srgbClr val="FFFFFF"/>
              </a:gs>
            </a:gsLst>
            <a:lin ang="540000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en-US" sz="2000">
                <a:solidFill>
                  <a:schemeClr val="tx2"/>
                </a:solidFill>
              </a:rPr>
              <a:t>monitoren</a:t>
            </a:r>
            <a:endParaRPr lang="en-GB" sz="2000">
              <a:solidFill>
                <a:schemeClr val="tx2"/>
              </a:solidFill>
            </a:endParaRPr>
          </a:p>
        </p:txBody>
      </p:sp>
      <p:sp>
        <p:nvSpPr>
          <p:cNvPr id="35847" name="Rectangle 19"/>
          <p:cNvSpPr>
            <a:spLocks noChangeArrowheads="1"/>
          </p:cNvSpPr>
          <p:nvPr/>
        </p:nvSpPr>
        <p:spPr bwMode="auto">
          <a:xfrm>
            <a:off x="2462213" y="5562600"/>
            <a:ext cx="4219575" cy="685800"/>
          </a:xfrm>
          <a:prstGeom prst="rect">
            <a:avLst/>
          </a:prstGeom>
          <a:gradFill rotWithShape="0">
            <a:gsLst>
              <a:gs pos="0">
                <a:srgbClr val="889349"/>
              </a:gs>
              <a:gs pos="100000">
                <a:srgbClr val="FFFFFF"/>
              </a:gs>
            </a:gsLst>
            <a:lin ang="540000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en-US" sz="2000">
                <a:solidFill>
                  <a:schemeClr val="tx2"/>
                </a:solidFill>
              </a:rPr>
              <a:t>vangnet</a:t>
            </a:r>
            <a:endParaRPr lang="en-GB" sz="2000">
              <a:solidFill>
                <a:schemeClr val="tx2"/>
              </a:solidFill>
            </a:endParaRPr>
          </a:p>
        </p:txBody>
      </p:sp>
      <p:sp>
        <p:nvSpPr>
          <p:cNvPr id="35848" name="AutoShape 20"/>
          <p:cNvSpPr>
            <a:spLocks noChangeArrowheads="1"/>
          </p:cNvSpPr>
          <p:nvPr/>
        </p:nvSpPr>
        <p:spPr bwMode="auto">
          <a:xfrm>
            <a:off x="2462213" y="1600200"/>
            <a:ext cx="4219575" cy="1752600"/>
          </a:xfrm>
          <a:prstGeom prst="triangle">
            <a:avLst>
              <a:gd name="adj" fmla="val 50000"/>
            </a:avLst>
          </a:prstGeom>
          <a:gradFill rotWithShape="0">
            <a:gsLst>
              <a:gs pos="0">
                <a:srgbClr val="FFFFFF"/>
              </a:gs>
              <a:gs pos="100000">
                <a:srgbClr val="CC3300"/>
              </a:gs>
            </a:gsLst>
            <a:lin ang="5400000" scaled="1"/>
          </a:gradFill>
          <a:ln w="12700">
            <a:solidFill>
              <a:schemeClr val="tx1"/>
            </a:solidFill>
            <a:miter lim="800000"/>
            <a:headEnd/>
            <a:tailEnd/>
          </a:ln>
        </p:spPr>
        <p:txBody>
          <a:bodyPr wrap="none" lIns="72000" tIns="72000" rIns="36000" bIns="72000" anchor="ctr"/>
          <a:lstStyle/>
          <a:p>
            <a:pPr algn="ctr" eaLnBrk="0" hangingPunct="0">
              <a:lnSpc>
                <a:spcPct val="90000"/>
              </a:lnSpc>
              <a:buFont typeface="Wingdings" pitchFamily="2" charset="2"/>
              <a:buNone/>
            </a:pPr>
            <a:r>
              <a:rPr lang="nl-NL" sz="2000">
                <a:solidFill>
                  <a:schemeClr val="tx2"/>
                </a:solidFill>
              </a:rPr>
              <a:t>beleid</a:t>
            </a:r>
            <a:endParaRPr lang="en-GB" sz="2000">
              <a:solidFill>
                <a:schemeClr val="tx2"/>
              </a:solidFill>
            </a:endParaRPr>
          </a:p>
        </p:txBody>
      </p:sp>
    </p:spTree>
    <p:extLst>
      <p:ext uri="{BB962C8B-B14F-4D97-AF65-F5344CB8AC3E}">
        <p14:creationId xmlns:p14="http://schemas.microsoft.com/office/powerpoint/2010/main" val="7547543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Drie</a:t>
            </a:r>
            <a:r>
              <a:rPr lang="en-US" dirty="0" smtClean="0"/>
              <a:t> </a:t>
            </a:r>
            <a:r>
              <a:rPr lang="en-US" dirty="0" err="1" smtClean="0"/>
              <a:t>principes</a:t>
            </a:r>
            <a:r>
              <a:rPr lang="en-US" dirty="0" smtClean="0"/>
              <a:t>:</a:t>
            </a:r>
            <a:endParaRPr lang="en-US" dirty="0"/>
          </a:p>
        </p:txBody>
      </p:sp>
      <p:sp>
        <p:nvSpPr>
          <p:cNvPr id="3" name="Content Placeholder 2"/>
          <p:cNvSpPr>
            <a:spLocks noGrp="1"/>
          </p:cNvSpPr>
          <p:nvPr>
            <p:ph idx="1"/>
          </p:nvPr>
        </p:nvSpPr>
        <p:spPr>
          <a:xfrm>
            <a:off x="822959" y="1845734"/>
            <a:ext cx="7543801" cy="4326466"/>
          </a:xfrm>
        </p:spPr>
        <p:txBody>
          <a:bodyPr>
            <a:normAutofit lnSpcReduction="10000"/>
          </a:bodyPr>
          <a:lstStyle/>
          <a:p>
            <a:pPr marL="190500" lvl="1" indent="-188913" defTabSz="785813">
              <a:buFont typeface="Wingdings" pitchFamily="2" charset="2"/>
              <a:buNone/>
            </a:pPr>
            <a:r>
              <a:rPr lang="en-US" sz="2000" b="1" dirty="0"/>
              <a:t>UITSTRALINGSPRINCIPE:</a:t>
            </a:r>
            <a:r>
              <a:rPr lang="en-US" sz="2000" dirty="0"/>
              <a:t> </a:t>
            </a:r>
          </a:p>
          <a:p>
            <a:pPr marL="0" indent="0" defTabSz="785813"/>
            <a:r>
              <a:rPr lang="en-US" dirty="0"/>
              <a:t>EEN INTEGRITEITSAANTASTING DIE ZICH VOORDOET BINNEN EEN ENKEL ONDERDEEL VAN DE OVERHEID AL GAUW UIT NAAR ANDERE ONDERDELEN WAARDOOR OOK HET VERTROUWEN VAN DE BURGER IN DE </a:t>
            </a:r>
            <a:r>
              <a:rPr lang="en-US" dirty="0" err="1"/>
              <a:t>Overheid</a:t>
            </a:r>
            <a:r>
              <a:rPr lang="en-US" dirty="0"/>
              <a:t> </a:t>
            </a:r>
            <a:r>
              <a:rPr lang="en-US" dirty="0" err="1"/>
              <a:t>als</a:t>
            </a:r>
            <a:r>
              <a:rPr lang="en-US" dirty="0"/>
              <a:t> </a:t>
            </a:r>
            <a:r>
              <a:rPr lang="en-US" dirty="0" err="1"/>
              <a:t>geheel</a:t>
            </a:r>
            <a:r>
              <a:rPr lang="en-US" dirty="0"/>
              <a:t> </a:t>
            </a:r>
            <a:r>
              <a:rPr lang="en-US" dirty="0" err="1"/>
              <a:t>verloren</a:t>
            </a:r>
            <a:r>
              <a:rPr lang="en-US" dirty="0"/>
              <a:t> </a:t>
            </a:r>
            <a:r>
              <a:rPr lang="en-US" dirty="0" err="1"/>
              <a:t>kan</a:t>
            </a:r>
            <a:r>
              <a:rPr lang="en-US" dirty="0"/>
              <a:t> </a:t>
            </a:r>
            <a:r>
              <a:rPr lang="en-US" dirty="0" err="1"/>
              <a:t>gaan</a:t>
            </a:r>
            <a:endParaRPr lang="en-US" dirty="0"/>
          </a:p>
          <a:p>
            <a:pPr marL="190500" lvl="1" indent="-188913" defTabSz="785813">
              <a:buFont typeface="Wingdings" pitchFamily="2" charset="2"/>
              <a:buNone/>
            </a:pPr>
            <a:endParaRPr lang="en-US" sz="2000" b="1" dirty="0"/>
          </a:p>
          <a:p>
            <a:pPr marL="190500" lvl="1" indent="-188913" defTabSz="785813">
              <a:buFont typeface="Wingdings" pitchFamily="2" charset="2"/>
              <a:buNone/>
            </a:pPr>
            <a:r>
              <a:rPr lang="en-US" sz="2000" b="1" dirty="0"/>
              <a:t>Het </a:t>
            </a:r>
            <a:r>
              <a:rPr lang="en-US" sz="2000" b="1" dirty="0" err="1"/>
              <a:t>principe</a:t>
            </a:r>
            <a:r>
              <a:rPr lang="en-US" sz="2000" b="1" dirty="0"/>
              <a:t> van de </a:t>
            </a:r>
            <a:r>
              <a:rPr lang="en-US" sz="2000" b="1" dirty="0" err="1"/>
              <a:t>Glijdende</a:t>
            </a:r>
            <a:r>
              <a:rPr lang="en-US" sz="2000" b="1" dirty="0"/>
              <a:t> </a:t>
            </a:r>
            <a:r>
              <a:rPr lang="en-US" sz="2000" b="1" dirty="0" err="1"/>
              <a:t>Schaal</a:t>
            </a:r>
            <a:endParaRPr lang="en-US" sz="2000" b="1" dirty="0"/>
          </a:p>
          <a:p>
            <a:pPr marL="190500" lvl="1" indent="-188913" defTabSz="785813">
              <a:buFont typeface="Wingdings" pitchFamily="2" charset="2"/>
              <a:buNone/>
            </a:pPr>
            <a:r>
              <a:rPr lang="en-US" sz="2000" dirty="0" err="1"/>
              <a:t>Kleinere</a:t>
            </a:r>
            <a:r>
              <a:rPr lang="en-US" sz="2000" dirty="0"/>
              <a:t> </a:t>
            </a:r>
            <a:r>
              <a:rPr lang="en-US" sz="2000" dirty="0" err="1"/>
              <a:t>integriteitsaantastingen</a:t>
            </a:r>
            <a:r>
              <a:rPr lang="en-US" sz="2000" dirty="0"/>
              <a:t> </a:t>
            </a:r>
            <a:r>
              <a:rPr lang="en-US" sz="2000" dirty="0" err="1"/>
              <a:t>leiden</a:t>
            </a:r>
            <a:r>
              <a:rPr lang="en-US" sz="2000" dirty="0"/>
              <a:t> </a:t>
            </a:r>
            <a:r>
              <a:rPr lang="en-US" sz="2000" dirty="0" err="1"/>
              <a:t>doorgaans</a:t>
            </a:r>
            <a:r>
              <a:rPr lang="en-US" sz="2000" dirty="0"/>
              <a:t> tot </a:t>
            </a:r>
            <a:r>
              <a:rPr lang="en-US" sz="2000" dirty="0" err="1"/>
              <a:t>grotere,indien</a:t>
            </a:r>
            <a:r>
              <a:rPr lang="en-US" sz="2000" dirty="0"/>
              <a:t> </a:t>
            </a:r>
            <a:r>
              <a:rPr lang="en-US" sz="2000" dirty="0" err="1"/>
              <a:t>er</a:t>
            </a:r>
            <a:r>
              <a:rPr lang="en-US" sz="2000" dirty="0"/>
              <a:t> </a:t>
            </a:r>
            <a:r>
              <a:rPr lang="en-US" sz="2000" dirty="0" err="1"/>
              <a:t>geen</a:t>
            </a:r>
            <a:r>
              <a:rPr lang="en-US" sz="2000" dirty="0"/>
              <a:t> </a:t>
            </a:r>
            <a:r>
              <a:rPr lang="en-US" sz="2000" dirty="0" err="1"/>
              <a:t>correctiemaatregelen</a:t>
            </a:r>
            <a:r>
              <a:rPr lang="en-US" sz="2000" dirty="0"/>
              <a:t> </a:t>
            </a:r>
            <a:r>
              <a:rPr lang="en-US" sz="2000" dirty="0" err="1"/>
              <a:t>volgen</a:t>
            </a:r>
            <a:r>
              <a:rPr lang="en-US" sz="2000" b="1" dirty="0"/>
              <a:t>.</a:t>
            </a:r>
          </a:p>
          <a:p>
            <a:pPr marL="190500" lvl="1" indent="-188913" defTabSz="785813">
              <a:buFont typeface="Wingdings" pitchFamily="2" charset="2"/>
              <a:buNone/>
            </a:pPr>
            <a:endParaRPr lang="en-US" sz="2000" b="1" dirty="0"/>
          </a:p>
          <a:p>
            <a:pPr marL="190500" lvl="1" indent="-188913" defTabSz="785813">
              <a:buFont typeface="Wingdings" pitchFamily="2" charset="2"/>
              <a:buNone/>
            </a:pPr>
            <a:r>
              <a:rPr lang="en-US" sz="2000" b="1" dirty="0"/>
              <a:t>Principe van </a:t>
            </a:r>
            <a:r>
              <a:rPr lang="en-US" sz="2000" b="1" dirty="0" err="1"/>
              <a:t>besmettelijkheid</a:t>
            </a:r>
            <a:endParaRPr lang="en-US" sz="2000" b="1" dirty="0"/>
          </a:p>
          <a:p>
            <a:pPr marL="190500" lvl="1" indent="-188913" defTabSz="785813">
              <a:buFont typeface="Wingdings" pitchFamily="2" charset="2"/>
              <a:buNone/>
            </a:pPr>
            <a:r>
              <a:rPr lang="en-US" sz="2000" dirty="0" err="1"/>
              <a:t>Niet</a:t>
            </a:r>
            <a:r>
              <a:rPr lang="en-US" sz="2000" dirty="0"/>
              <a:t> integer </a:t>
            </a:r>
            <a:r>
              <a:rPr lang="en-US" sz="2000" dirty="0" err="1"/>
              <a:t>gedrag</a:t>
            </a:r>
            <a:r>
              <a:rPr lang="en-US" sz="2000" dirty="0"/>
              <a:t> van </a:t>
            </a:r>
            <a:r>
              <a:rPr lang="en-US" sz="2000" dirty="0" err="1"/>
              <a:t>een</a:t>
            </a:r>
            <a:r>
              <a:rPr lang="en-US" sz="2000" dirty="0"/>
              <a:t> of </a:t>
            </a:r>
            <a:r>
              <a:rPr lang="en-US" sz="2000" dirty="0" err="1"/>
              <a:t>meerdere</a:t>
            </a:r>
            <a:r>
              <a:rPr lang="en-US" sz="2000" dirty="0"/>
              <a:t> </a:t>
            </a:r>
            <a:r>
              <a:rPr lang="en-US" sz="2000" dirty="0" err="1"/>
              <a:t>medewerkers</a:t>
            </a:r>
            <a:r>
              <a:rPr lang="en-US" sz="2000" dirty="0"/>
              <a:t> </a:t>
            </a:r>
            <a:r>
              <a:rPr lang="en-US" sz="2000" dirty="0" err="1"/>
              <a:t>lokt</a:t>
            </a:r>
            <a:r>
              <a:rPr lang="en-US" sz="2000" dirty="0"/>
              <a:t> </a:t>
            </a:r>
            <a:r>
              <a:rPr lang="en-US" sz="2000" dirty="0" err="1"/>
              <a:t>soortgelijk</a:t>
            </a:r>
            <a:r>
              <a:rPr lang="en-US" sz="2000" dirty="0"/>
              <a:t> </a:t>
            </a:r>
            <a:r>
              <a:rPr lang="en-US" sz="2000" dirty="0" err="1"/>
              <a:t>gedrag</a:t>
            </a:r>
            <a:r>
              <a:rPr lang="en-US" sz="2000" dirty="0"/>
              <a:t> </a:t>
            </a:r>
            <a:r>
              <a:rPr lang="en-US" sz="2000" dirty="0" err="1"/>
              <a:t>bij</a:t>
            </a:r>
            <a:r>
              <a:rPr lang="en-US" sz="2000" dirty="0"/>
              <a:t> </a:t>
            </a:r>
            <a:r>
              <a:rPr lang="en-US" sz="2000" dirty="0" err="1"/>
              <a:t>anderen</a:t>
            </a:r>
            <a:r>
              <a:rPr lang="en-US" sz="2000" dirty="0"/>
              <a:t> </a:t>
            </a:r>
            <a:r>
              <a:rPr lang="en-US" sz="2000" dirty="0" err="1"/>
              <a:t>uit</a:t>
            </a:r>
            <a:r>
              <a:rPr lang="en-US" sz="2000" dirty="0"/>
              <a:t> ,</a:t>
            </a:r>
            <a:r>
              <a:rPr lang="en-US" sz="2000" dirty="0" err="1"/>
              <a:t>uiteraard</a:t>
            </a:r>
            <a:r>
              <a:rPr lang="en-US" sz="2000" dirty="0"/>
              <a:t> </a:t>
            </a:r>
            <a:r>
              <a:rPr lang="en-US" sz="2000" dirty="0" err="1"/>
              <a:t>wanneer</a:t>
            </a:r>
            <a:r>
              <a:rPr lang="en-US" sz="2000" dirty="0"/>
              <a:t> </a:t>
            </a:r>
            <a:r>
              <a:rPr lang="en-US" sz="2000" dirty="0" err="1"/>
              <a:t>er</a:t>
            </a:r>
            <a:r>
              <a:rPr lang="en-US" sz="2000" dirty="0"/>
              <a:t> </a:t>
            </a:r>
            <a:r>
              <a:rPr lang="en-US" sz="2000" dirty="0" err="1"/>
              <a:t>geen</a:t>
            </a:r>
            <a:r>
              <a:rPr lang="en-US" sz="2000" dirty="0"/>
              <a:t> </a:t>
            </a:r>
            <a:r>
              <a:rPr lang="en-US" sz="2000" dirty="0" err="1"/>
              <a:t>correctie</a:t>
            </a:r>
            <a:r>
              <a:rPr lang="en-US" sz="2000" dirty="0"/>
              <a:t> </a:t>
            </a:r>
            <a:r>
              <a:rPr lang="en-US" sz="2000" dirty="0" err="1"/>
              <a:t>volgt</a:t>
            </a:r>
            <a:r>
              <a:rPr lang="en-US" sz="2000" dirty="0"/>
              <a:t>. </a:t>
            </a:r>
          </a:p>
          <a:p>
            <a:pPr marL="190500" lvl="1" indent="-188913" defTabSz="785813"/>
            <a:endParaRPr lang="en-US" sz="2000" dirty="0"/>
          </a:p>
          <a:p>
            <a:endParaRPr lang="en-US" dirty="0"/>
          </a:p>
        </p:txBody>
      </p:sp>
    </p:spTree>
    <p:extLst>
      <p:ext uri="{BB962C8B-B14F-4D97-AF65-F5344CB8AC3E}">
        <p14:creationId xmlns:p14="http://schemas.microsoft.com/office/powerpoint/2010/main" val="331096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err="1" smtClean="0"/>
              <a:t>Belang</a:t>
            </a:r>
            <a:r>
              <a:rPr lang="en-US" dirty="0" smtClean="0"/>
              <a:t> van </a:t>
            </a:r>
            <a:r>
              <a:rPr lang="en-US" dirty="0" err="1" smtClean="0"/>
              <a:t>integriteit</a:t>
            </a:r>
            <a:r>
              <a:rPr lang="en-US" dirty="0" smtClean="0"/>
              <a:t> </a:t>
            </a:r>
            <a:r>
              <a:rPr lang="en-US" dirty="0" err="1" smtClean="0"/>
              <a:t>voor</a:t>
            </a:r>
            <a:r>
              <a:rPr lang="en-US" dirty="0" smtClean="0"/>
              <a:t> je </a:t>
            </a:r>
            <a:r>
              <a:rPr lang="en-US" dirty="0" err="1" smtClean="0"/>
              <a:t>persoonlijk</a:t>
            </a:r>
            <a:r>
              <a:rPr lang="en-US" dirty="0" smtClean="0"/>
              <a:t> </a:t>
            </a:r>
            <a:r>
              <a:rPr lang="en-US" dirty="0" err="1" smtClean="0"/>
              <a:t>succes</a:t>
            </a:r>
            <a:endParaRPr lang="en-US" dirty="0"/>
          </a:p>
        </p:txBody>
      </p:sp>
      <p:sp>
        <p:nvSpPr>
          <p:cNvPr id="3" name="Tijdelijke aanduiding voor inhoud 2"/>
          <p:cNvSpPr>
            <a:spLocks noGrp="1"/>
          </p:cNvSpPr>
          <p:nvPr>
            <p:ph idx="1"/>
          </p:nvPr>
        </p:nvSpPr>
        <p:spPr/>
        <p:txBody>
          <a:bodyPr>
            <a:normAutofit/>
          </a:bodyPr>
          <a:lstStyle/>
          <a:p>
            <a:r>
              <a:rPr lang="en-US" sz="2400" dirty="0" err="1" smtClean="0"/>
              <a:t>Zelfvertrouwen</a:t>
            </a:r>
            <a:endParaRPr lang="en-US" sz="2400" dirty="0" smtClean="0"/>
          </a:p>
          <a:p>
            <a:r>
              <a:rPr lang="en-US" sz="2400" dirty="0" err="1" smtClean="0"/>
              <a:t>Bepaalt</a:t>
            </a:r>
            <a:r>
              <a:rPr lang="en-US" sz="2400" dirty="0" smtClean="0"/>
              <a:t> </a:t>
            </a:r>
            <a:r>
              <a:rPr lang="en-US" sz="2400" dirty="0" smtClean="0"/>
              <a:t>je </a:t>
            </a:r>
            <a:r>
              <a:rPr lang="en-US" sz="2400" dirty="0" err="1" smtClean="0"/>
              <a:t>houding</a:t>
            </a:r>
            <a:endParaRPr lang="en-US" sz="2400" dirty="0" smtClean="0"/>
          </a:p>
          <a:p>
            <a:r>
              <a:rPr lang="en-US" sz="2400" dirty="0" err="1" smtClean="0"/>
              <a:t>Voorbeeld</a:t>
            </a:r>
            <a:r>
              <a:rPr lang="en-US" sz="2400" dirty="0" smtClean="0"/>
              <a:t>, </a:t>
            </a:r>
            <a:r>
              <a:rPr lang="en-US" sz="2400" dirty="0" err="1" smtClean="0"/>
              <a:t>Rolmodel</a:t>
            </a:r>
            <a:r>
              <a:rPr lang="en-US" sz="2400" dirty="0" smtClean="0"/>
              <a:t> en </a:t>
            </a:r>
            <a:r>
              <a:rPr lang="en-US" sz="2400" dirty="0" err="1" smtClean="0"/>
              <a:t>geeft</a:t>
            </a:r>
            <a:r>
              <a:rPr lang="en-US" sz="2400" dirty="0" smtClean="0"/>
              <a:t> </a:t>
            </a:r>
            <a:r>
              <a:rPr lang="en-US" sz="2400" dirty="0" err="1" smtClean="0"/>
              <a:t>een</a:t>
            </a:r>
            <a:r>
              <a:rPr lang="en-US" sz="2400" dirty="0" smtClean="0"/>
              <a:t> </a:t>
            </a:r>
            <a:r>
              <a:rPr lang="en-US" sz="2400" dirty="0" err="1" smtClean="0"/>
              <a:t>goed</a:t>
            </a:r>
            <a:r>
              <a:rPr lang="en-US" sz="2400" dirty="0" smtClean="0"/>
              <a:t> </a:t>
            </a:r>
            <a:r>
              <a:rPr lang="en-US" sz="2400" dirty="0" err="1" smtClean="0"/>
              <a:t>gevoel</a:t>
            </a:r>
            <a:endParaRPr lang="en-US" sz="2400" dirty="0" smtClean="0"/>
          </a:p>
          <a:p>
            <a:r>
              <a:rPr lang="en-US" sz="2400" dirty="0" err="1" smtClean="0"/>
              <a:t>Creeert</a:t>
            </a:r>
            <a:r>
              <a:rPr lang="en-US" sz="2400" dirty="0" smtClean="0"/>
              <a:t> </a:t>
            </a:r>
            <a:r>
              <a:rPr lang="en-US" sz="2400" dirty="0" err="1" smtClean="0"/>
              <a:t>loyaliteit</a:t>
            </a:r>
            <a:r>
              <a:rPr lang="en-US" sz="2400" dirty="0" smtClean="0"/>
              <a:t>, </a:t>
            </a:r>
            <a:r>
              <a:rPr lang="en-US" sz="2400" dirty="0" err="1" smtClean="0"/>
              <a:t>dwingt</a:t>
            </a:r>
            <a:r>
              <a:rPr lang="en-US" sz="2400" dirty="0" smtClean="0"/>
              <a:t> respect </a:t>
            </a:r>
            <a:r>
              <a:rPr lang="en-US" sz="2400" dirty="0" err="1" smtClean="0"/>
              <a:t>af</a:t>
            </a:r>
            <a:r>
              <a:rPr lang="en-US" sz="2400" dirty="0" smtClean="0"/>
              <a:t>  en </a:t>
            </a:r>
            <a:r>
              <a:rPr lang="en-US" sz="2400" dirty="0" err="1" smtClean="0"/>
              <a:t>bepaalt</a:t>
            </a:r>
            <a:r>
              <a:rPr lang="en-US" sz="2400" dirty="0" smtClean="0"/>
              <a:t> </a:t>
            </a:r>
            <a:r>
              <a:rPr lang="en-US" sz="2400" dirty="0" err="1" smtClean="0"/>
              <a:t>gezag</a:t>
            </a:r>
            <a:r>
              <a:rPr lang="en-US" sz="2400" dirty="0" smtClean="0"/>
              <a:t>.</a:t>
            </a:r>
            <a:endParaRPr lang="en-US" sz="2400" dirty="0" smtClean="0"/>
          </a:p>
          <a:p>
            <a:r>
              <a:rPr lang="en-US" sz="2400" dirty="0" err="1" smtClean="0"/>
              <a:t>Geeft</a:t>
            </a:r>
            <a:r>
              <a:rPr lang="en-US" sz="2400" dirty="0" smtClean="0"/>
              <a:t> </a:t>
            </a:r>
            <a:r>
              <a:rPr lang="en-US" sz="2400" dirty="0" err="1" smtClean="0"/>
              <a:t>voldoening</a:t>
            </a:r>
            <a:r>
              <a:rPr lang="en-US" sz="2400" dirty="0" smtClean="0"/>
              <a:t> en </a:t>
            </a:r>
            <a:r>
              <a:rPr lang="en-US" sz="2400" dirty="0" err="1" smtClean="0"/>
              <a:t>inspiratie</a:t>
            </a:r>
            <a:r>
              <a:rPr lang="en-US" sz="2400" dirty="0" smtClean="0"/>
              <a:t> ( </a:t>
            </a:r>
            <a:r>
              <a:rPr lang="en-US" sz="2400" dirty="0" err="1" smtClean="0"/>
              <a:t>inspireert</a:t>
            </a:r>
            <a:r>
              <a:rPr lang="en-US" sz="2400" dirty="0" smtClean="0"/>
              <a:t> </a:t>
            </a:r>
            <a:r>
              <a:rPr lang="en-US" sz="2400" dirty="0" err="1" smtClean="0"/>
              <a:t>anderen</a:t>
            </a:r>
            <a:r>
              <a:rPr lang="en-US" sz="2400" dirty="0" smtClean="0"/>
              <a:t>)</a:t>
            </a:r>
          </a:p>
          <a:p>
            <a:r>
              <a:rPr lang="en-US" sz="2400" dirty="0" smtClean="0"/>
              <a:t>Kan </a:t>
            </a:r>
            <a:r>
              <a:rPr lang="en-US" sz="2400" dirty="0" err="1" smtClean="0"/>
              <a:t>corrigeren</a:t>
            </a:r>
            <a:r>
              <a:rPr lang="en-US" sz="2400" dirty="0" smtClean="0"/>
              <a:t>, </a:t>
            </a:r>
            <a:r>
              <a:rPr lang="en-US" sz="2400" dirty="0" err="1" smtClean="0"/>
              <a:t>bespreken,toespreken</a:t>
            </a:r>
            <a:r>
              <a:rPr lang="en-US" sz="2400" dirty="0" smtClean="0"/>
              <a:t> en </a:t>
            </a:r>
            <a:r>
              <a:rPr lang="en-US" sz="2400" dirty="0" err="1" smtClean="0"/>
              <a:t>aanspreken</a:t>
            </a:r>
            <a:endParaRPr lang="en-US" sz="2400" dirty="0" smtClean="0"/>
          </a:p>
          <a:p>
            <a:r>
              <a:rPr lang="en-US" sz="2400" dirty="0" err="1" smtClean="0"/>
              <a:t>Geeft</a:t>
            </a:r>
            <a:r>
              <a:rPr lang="en-US" sz="2400" dirty="0" smtClean="0"/>
              <a:t> </a:t>
            </a:r>
            <a:r>
              <a:rPr lang="en-US" sz="2400" dirty="0" err="1" smtClean="0"/>
              <a:t>energie</a:t>
            </a:r>
            <a:r>
              <a:rPr lang="en-US" sz="2400" dirty="0" smtClean="0"/>
              <a:t>, rust en </a:t>
            </a:r>
            <a:r>
              <a:rPr lang="en-US" sz="2400" dirty="0" err="1" smtClean="0"/>
              <a:t>een</a:t>
            </a:r>
            <a:r>
              <a:rPr lang="en-US" sz="2400" dirty="0" smtClean="0"/>
              <a:t> rein </a:t>
            </a:r>
            <a:r>
              <a:rPr lang="en-US" sz="2400" dirty="0" err="1" smtClean="0"/>
              <a:t>geweten</a:t>
            </a:r>
            <a:endParaRPr lang="en-US" sz="2400" dirty="0" smtClean="0"/>
          </a:p>
          <a:p>
            <a:r>
              <a:rPr lang="en-US" sz="2400" dirty="0" err="1" smtClean="0"/>
              <a:t>Waardigheid,en</a:t>
            </a:r>
            <a:r>
              <a:rPr lang="en-US" sz="2400" dirty="0" smtClean="0"/>
              <a:t> </a:t>
            </a:r>
            <a:r>
              <a:rPr lang="en-US" sz="2400" dirty="0" err="1" smtClean="0"/>
              <a:t>een</a:t>
            </a:r>
            <a:r>
              <a:rPr lang="en-US" sz="2400" dirty="0" smtClean="0"/>
              <a:t> </a:t>
            </a:r>
            <a:r>
              <a:rPr lang="en-US" sz="2400" dirty="0" smtClean="0"/>
              <a:t>Happy en healthy </a:t>
            </a:r>
            <a:r>
              <a:rPr lang="en-US" sz="2400" dirty="0" err="1" smtClean="0"/>
              <a:t>levenstijl</a:t>
            </a:r>
            <a:r>
              <a:rPr lang="en-US" sz="2400" dirty="0" smtClean="0"/>
              <a:t>. </a:t>
            </a:r>
          </a:p>
          <a:p>
            <a:endParaRPr lang="en-US" sz="2400" dirty="0"/>
          </a:p>
        </p:txBody>
      </p:sp>
    </p:spTree>
    <p:extLst>
      <p:ext uri="{BB962C8B-B14F-4D97-AF65-F5344CB8AC3E}">
        <p14:creationId xmlns:p14="http://schemas.microsoft.com/office/powerpoint/2010/main" val="3376013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Niet</a:t>
            </a:r>
            <a:r>
              <a:rPr lang="en-US" dirty="0" smtClean="0"/>
              <a:t> </a:t>
            </a:r>
            <a:r>
              <a:rPr lang="en-US" dirty="0" err="1" smtClean="0"/>
              <a:t>integriteit</a:t>
            </a:r>
            <a:r>
              <a:rPr lang="en-US" dirty="0" smtClean="0"/>
              <a:t> </a:t>
            </a:r>
            <a:r>
              <a:rPr lang="en-US" dirty="0" err="1" smtClean="0"/>
              <a:t>leid</a:t>
            </a:r>
            <a:r>
              <a:rPr lang="en-US" dirty="0" smtClean="0"/>
              <a:t> tot:</a:t>
            </a:r>
            <a:endParaRPr lang="en-US" dirty="0"/>
          </a:p>
        </p:txBody>
      </p:sp>
      <p:sp>
        <p:nvSpPr>
          <p:cNvPr id="3" name="Tijdelijke aanduiding voor inhoud 2"/>
          <p:cNvSpPr>
            <a:spLocks noGrp="1"/>
          </p:cNvSpPr>
          <p:nvPr>
            <p:ph idx="1"/>
          </p:nvPr>
        </p:nvSpPr>
        <p:spPr/>
        <p:txBody>
          <a:bodyPr>
            <a:normAutofit fontScale="92500" lnSpcReduction="20000"/>
          </a:bodyPr>
          <a:lstStyle/>
          <a:p>
            <a:r>
              <a:rPr lang="en-US" dirty="0" err="1" smtClean="0"/>
              <a:t>Gewetenswroeging</a:t>
            </a:r>
            <a:endParaRPr lang="en-US" dirty="0" smtClean="0"/>
          </a:p>
          <a:p>
            <a:r>
              <a:rPr lang="en-US" dirty="0" err="1" smtClean="0"/>
              <a:t>Verbittering</a:t>
            </a:r>
            <a:endParaRPr lang="en-US" dirty="0" smtClean="0"/>
          </a:p>
          <a:p>
            <a:r>
              <a:rPr lang="en-US" dirty="0" err="1" smtClean="0"/>
              <a:t>Onvoldoende</a:t>
            </a:r>
            <a:r>
              <a:rPr lang="en-US" dirty="0" smtClean="0"/>
              <a:t> </a:t>
            </a:r>
            <a:r>
              <a:rPr lang="en-US" dirty="0" err="1" smtClean="0"/>
              <a:t>zelfvertrouwen</a:t>
            </a:r>
            <a:endParaRPr lang="en-US" dirty="0" smtClean="0"/>
          </a:p>
          <a:p>
            <a:r>
              <a:rPr lang="en-US" dirty="0" err="1" smtClean="0"/>
              <a:t>Geen</a:t>
            </a:r>
            <a:r>
              <a:rPr lang="en-US" dirty="0" smtClean="0"/>
              <a:t> respect </a:t>
            </a:r>
            <a:r>
              <a:rPr lang="en-US" dirty="0" smtClean="0"/>
              <a:t>,  </a:t>
            </a:r>
            <a:r>
              <a:rPr lang="en-US" dirty="0" err="1" smtClean="0"/>
              <a:t>gezag</a:t>
            </a:r>
            <a:endParaRPr lang="en-US" dirty="0" smtClean="0"/>
          </a:p>
          <a:p>
            <a:r>
              <a:rPr lang="en-US" dirty="0" err="1" smtClean="0"/>
              <a:t>Een</a:t>
            </a:r>
            <a:r>
              <a:rPr lang="en-US" dirty="0" smtClean="0"/>
              <a:t> </a:t>
            </a:r>
            <a:r>
              <a:rPr lang="en-US" dirty="0" err="1" smtClean="0"/>
              <a:t>doelloos</a:t>
            </a:r>
            <a:r>
              <a:rPr lang="en-US" dirty="0" smtClean="0"/>
              <a:t> en </a:t>
            </a:r>
            <a:r>
              <a:rPr lang="en-US" dirty="0" err="1" smtClean="0"/>
              <a:t>betekenisloze</a:t>
            </a:r>
            <a:r>
              <a:rPr lang="en-US" dirty="0" smtClean="0"/>
              <a:t> </a:t>
            </a:r>
            <a:r>
              <a:rPr lang="en-US" dirty="0" err="1" smtClean="0"/>
              <a:t>leven</a:t>
            </a:r>
            <a:endParaRPr lang="en-US" dirty="0" smtClean="0"/>
          </a:p>
          <a:p>
            <a:r>
              <a:rPr lang="en-US" dirty="0" err="1" smtClean="0"/>
              <a:t>Frustratie</a:t>
            </a:r>
            <a:endParaRPr lang="en-US" dirty="0" smtClean="0"/>
          </a:p>
          <a:p>
            <a:r>
              <a:rPr lang="en-US" dirty="0" err="1" smtClean="0"/>
              <a:t>Geen</a:t>
            </a:r>
            <a:r>
              <a:rPr lang="en-US" dirty="0" smtClean="0"/>
              <a:t> </a:t>
            </a:r>
            <a:r>
              <a:rPr lang="en-US" dirty="0" err="1" smtClean="0"/>
              <a:t>loyaliteit</a:t>
            </a:r>
            <a:endParaRPr lang="en-US" dirty="0" smtClean="0"/>
          </a:p>
          <a:p>
            <a:r>
              <a:rPr lang="en-US" dirty="0" smtClean="0"/>
              <a:t>Stress</a:t>
            </a:r>
          </a:p>
          <a:p>
            <a:r>
              <a:rPr lang="en-US" dirty="0" err="1" smtClean="0"/>
              <a:t>Geen</a:t>
            </a:r>
            <a:r>
              <a:rPr lang="en-US" dirty="0" smtClean="0"/>
              <a:t> </a:t>
            </a:r>
            <a:r>
              <a:rPr lang="en-US" dirty="0" err="1" smtClean="0"/>
              <a:t>succes</a:t>
            </a:r>
            <a:r>
              <a:rPr lang="en-US" dirty="0" smtClean="0"/>
              <a:t> in </a:t>
            </a:r>
            <a:r>
              <a:rPr lang="en-US" dirty="0" err="1" smtClean="0"/>
              <a:t>relaties</a:t>
            </a:r>
            <a:r>
              <a:rPr lang="en-US" dirty="0" smtClean="0"/>
              <a:t> en </a:t>
            </a:r>
            <a:r>
              <a:rPr lang="en-US" dirty="0" err="1" smtClean="0"/>
              <a:t>vriendschappen</a:t>
            </a:r>
            <a:endParaRPr lang="en-US" dirty="0" smtClean="0"/>
          </a:p>
          <a:p>
            <a:r>
              <a:rPr lang="en-US" dirty="0" err="1" smtClean="0"/>
              <a:t>Geen</a:t>
            </a:r>
            <a:r>
              <a:rPr lang="en-US" dirty="0" smtClean="0"/>
              <a:t> </a:t>
            </a:r>
            <a:r>
              <a:rPr lang="en-US" dirty="0" err="1" smtClean="0"/>
              <a:t>erkenning</a:t>
            </a:r>
            <a:r>
              <a:rPr lang="en-US" dirty="0" smtClean="0"/>
              <a:t> en </a:t>
            </a:r>
            <a:r>
              <a:rPr lang="en-US" dirty="0" err="1" smtClean="0"/>
              <a:t>waardering</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err="1" smtClean="0"/>
              <a:t>Welke</a:t>
            </a:r>
            <a:r>
              <a:rPr lang="en-US" dirty="0" smtClean="0"/>
              <a:t> </a:t>
            </a:r>
            <a:r>
              <a:rPr lang="en-US" dirty="0" err="1" smtClean="0"/>
              <a:t>aspecten</a:t>
            </a:r>
            <a:r>
              <a:rPr lang="en-US" dirty="0" smtClean="0"/>
              <a:t> </a:t>
            </a:r>
            <a:r>
              <a:rPr lang="en-US" dirty="0" err="1" smtClean="0"/>
              <a:t>hebben</a:t>
            </a:r>
            <a:r>
              <a:rPr lang="en-US" dirty="0" smtClean="0"/>
              <a:t> </a:t>
            </a:r>
            <a:r>
              <a:rPr lang="en-US" dirty="0" err="1" smtClean="0"/>
              <a:t>invloed</a:t>
            </a:r>
            <a:r>
              <a:rPr lang="en-US" dirty="0" smtClean="0"/>
              <a:t> op </a:t>
            </a:r>
            <a:r>
              <a:rPr lang="en-US" dirty="0" err="1" smtClean="0"/>
              <a:t>integriteit</a:t>
            </a:r>
            <a:r>
              <a:rPr lang="en-US" dirty="0" smtClean="0"/>
              <a:t>:</a:t>
            </a:r>
            <a:endParaRPr lang="en-US" dirty="0"/>
          </a:p>
        </p:txBody>
      </p:sp>
      <p:sp>
        <p:nvSpPr>
          <p:cNvPr id="3" name="Tijdelijke aanduiding voor inhoud 2"/>
          <p:cNvSpPr>
            <a:spLocks noGrp="1"/>
          </p:cNvSpPr>
          <p:nvPr>
            <p:ph idx="1"/>
          </p:nvPr>
        </p:nvSpPr>
        <p:spPr/>
        <p:txBody>
          <a:bodyPr>
            <a:normAutofit/>
          </a:bodyPr>
          <a:lstStyle/>
          <a:p>
            <a:pPr>
              <a:buNone/>
            </a:pPr>
            <a:r>
              <a:rPr lang="en-US" dirty="0" smtClean="0"/>
              <a:t>	* </a:t>
            </a:r>
            <a:r>
              <a:rPr lang="en-US" dirty="0" err="1" smtClean="0"/>
              <a:t>Omgeving</a:t>
            </a:r>
            <a:endParaRPr lang="en-US" dirty="0" smtClean="0"/>
          </a:p>
          <a:p>
            <a:pPr lvl="2">
              <a:buFont typeface="Wingdings" pitchFamily="2" charset="2"/>
              <a:buChar char="q"/>
            </a:pPr>
            <a:r>
              <a:rPr lang="en-US" dirty="0" err="1" smtClean="0"/>
              <a:t>Huis</a:t>
            </a:r>
            <a:r>
              <a:rPr lang="en-US" dirty="0" smtClean="0"/>
              <a:t>, </a:t>
            </a:r>
          </a:p>
          <a:p>
            <a:pPr lvl="2">
              <a:buFont typeface="Wingdings" pitchFamily="2" charset="2"/>
              <a:buChar char="q"/>
            </a:pPr>
            <a:r>
              <a:rPr lang="en-US" dirty="0" smtClean="0"/>
              <a:t>School</a:t>
            </a:r>
          </a:p>
          <a:p>
            <a:pPr lvl="2">
              <a:buFont typeface="Wingdings" pitchFamily="2" charset="2"/>
              <a:buChar char="q"/>
            </a:pPr>
            <a:r>
              <a:rPr lang="en-US" dirty="0" err="1" smtClean="0"/>
              <a:t>Werk</a:t>
            </a:r>
            <a:endParaRPr lang="en-US" dirty="0" smtClean="0"/>
          </a:p>
          <a:p>
            <a:pPr lvl="2">
              <a:buFont typeface="Wingdings" pitchFamily="2" charset="2"/>
              <a:buChar char="q"/>
            </a:pPr>
            <a:r>
              <a:rPr lang="en-US" dirty="0" err="1" smtClean="0"/>
              <a:t>Sociale</a:t>
            </a:r>
            <a:endParaRPr lang="en-US" dirty="0" smtClean="0"/>
          </a:p>
          <a:p>
            <a:pPr lvl="2">
              <a:buFont typeface="Wingdings" pitchFamily="2" charset="2"/>
              <a:buChar char="q"/>
            </a:pPr>
            <a:r>
              <a:rPr lang="en-US" dirty="0" err="1" smtClean="0"/>
              <a:t>Economische</a:t>
            </a:r>
            <a:endParaRPr lang="en-US" dirty="0" smtClean="0"/>
          </a:p>
          <a:p>
            <a:pPr lvl="2">
              <a:buFont typeface="Wingdings" pitchFamily="2" charset="2"/>
              <a:buChar char="q"/>
            </a:pPr>
            <a:r>
              <a:rPr lang="en-US" dirty="0" err="1" smtClean="0"/>
              <a:t>Religieuse</a:t>
            </a:r>
            <a:endParaRPr lang="en-US" dirty="0" smtClean="0"/>
          </a:p>
          <a:p>
            <a:pPr lvl="2">
              <a:buFont typeface="Wingdings" pitchFamily="2" charset="2"/>
              <a:buChar char="q"/>
            </a:pPr>
            <a:r>
              <a:rPr lang="en-US" dirty="0" err="1" smtClean="0"/>
              <a:t>Politieke</a:t>
            </a:r>
            <a:endParaRPr lang="en-US" dirty="0" smtClean="0"/>
          </a:p>
          <a:p>
            <a:pPr lvl="2">
              <a:buFont typeface="Wingdings" pitchFamily="2" charset="2"/>
              <a:buChar char="q"/>
            </a:pPr>
            <a:endParaRPr lang="en-US" dirty="0" smtClean="0"/>
          </a:p>
          <a:p>
            <a:pPr lvl="2">
              <a:buNone/>
            </a:pPr>
            <a:r>
              <a:rPr lang="en-US" sz="2800" dirty="0" smtClean="0"/>
              <a:t>*</a:t>
            </a:r>
            <a:r>
              <a:rPr lang="en-US" sz="2800" dirty="0" err="1" smtClean="0"/>
              <a:t>Ervaring</a:t>
            </a:r>
            <a:r>
              <a:rPr lang="en-US" sz="2800" dirty="0" smtClean="0"/>
              <a:t> ( </a:t>
            </a:r>
            <a:r>
              <a:rPr lang="en-US" sz="2800" dirty="0" err="1" smtClean="0"/>
              <a:t>gebeurtenissen</a:t>
            </a:r>
            <a:r>
              <a:rPr lang="en-US" sz="2800" dirty="0" smtClean="0"/>
              <a:t> en </a:t>
            </a:r>
            <a:r>
              <a:rPr lang="en-US" sz="2800" dirty="0" err="1" smtClean="0"/>
              <a:t>voorvallen</a:t>
            </a:r>
            <a:r>
              <a:rPr lang="en-US" sz="2800" dirty="0" smtClean="0"/>
              <a:t>)</a:t>
            </a:r>
          </a:p>
          <a:p>
            <a:pPr lvl="2">
              <a:buFont typeface="Arial" charset="0"/>
              <a:buChar char="•"/>
            </a:pPr>
            <a:endParaRPr lang="en-US" sz="2800" dirty="0" smtClean="0"/>
          </a:p>
          <a:p>
            <a:pPr lvl="2">
              <a:buNone/>
            </a:pPr>
            <a:r>
              <a:rPr lang="en-US" sz="2800" dirty="0" smtClean="0"/>
              <a:t>* </a:t>
            </a:r>
            <a:r>
              <a:rPr lang="en-US" sz="2800" dirty="0" err="1" smtClean="0"/>
              <a:t>Ontwikkeling</a:t>
            </a:r>
            <a:r>
              <a:rPr lang="en-US" sz="2800" dirty="0" smtClean="0"/>
              <a:t> ( </a:t>
            </a:r>
            <a:r>
              <a:rPr lang="en-US" sz="2800" dirty="0" err="1" smtClean="0"/>
              <a:t>brede</a:t>
            </a:r>
            <a:r>
              <a:rPr lang="en-US" sz="2800" dirty="0" smtClean="0"/>
              <a:t>, </a:t>
            </a:r>
            <a:r>
              <a:rPr lang="en-US" sz="2800" dirty="0" err="1" smtClean="0"/>
              <a:t>holistische</a:t>
            </a:r>
            <a:r>
              <a:rPr lang="en-US" sz="2800" dirty="0" smtClean="0"/>
              <a:t> </a:t>
            </a:r>
            <a:r>
              <a:rPr lang="en-US" sz="2800" dirty="0" err="1" smtClean="0"/>
              <a:t>kennis</a:t>
            </a:r>
            <a:r>
              <a:rPr lang="en-US" sz="2800" dirty="0" smtClean="0"/>
              <a:t>)</a:t>
            </a:r>
          </a:p>
          <a:p>
            <a:pPr lvl="2">
              <a:buFont typeface="Wingdings" pitchFamily="2" charset="2"/>
              <a:buChar char="q"/>
            </a:pP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Integriteit</a:t>
            </a:r>
            <a:r>
              <a:rPr lang="en-US" dirty="0" smtClean="0"/>
              <a:t> </a:t>
            </a:r>
            <a:r>
              <a:rPr lang="en-US" dirty="0" err="1" smtClean="0"/>
              <a:t>leidt</a:t>
            </a:r>
            <a:r>
              <a:rPr lang="en-US" dirty="0" smtClean="0"/>
              <a:t>:</a:t>
            </a:r>
            <a:endParaRPr lang="en-US" dirty="0"/>
          </a:p>
        </p:txBody>
      </p:sp>
      <p:sp>
        <p:nvSpPr>
          <p:cNvPr id="3" name="Tijdelijke aanduiding voor inhoud 2"/>
          <p:cNvSpPr>
            <a:spLocks noGrp="1"/>
          </p:cNvSpPr>
          <p:nvPr>
            <p:ph idx="1"/>
          </p:nvPr>
        </p:nvSpPr>
        <p:spPr/>
        <p:txBody>
          <a:bodyPr>
            <a:normAutofit/>
          </a:bodyPr>
          <a:lstStyle/>
          <a:p>
            <a:r>
              <a:rPr lang="en-US" dirty="0" smtClean="0"/>
              <a:t>Tot </a:t>
            </a:r>
            <a:r>
              <a:rPr lang="en-US" dirty="0" err="1" smtClean="0"/>
              <a:t>een</a:t>
            </a:r>
            <a:r>
              <a:rPr lang="en-US" dirty="0" smtClean="0"/>
              <a:t> </a:t>
            </a:r>
            <a:r>
              <a:rPr lang="en-US" dirty="0" err="1" smtClean="0"/>
              <a:t>positieve</a:t>
            </a:r>
            <a:r>
              <a:rPr lang="en-US" dirty="0" smtClean="0"/>
              <a:t> </a:t>
            </a:r>
            <a:r>
              <a:rPr lang="en-US" dirty="0" smtClean="0"/>
              <a:t>attitude ( </a:t>
            </a:r>
            <a:r>
              <a:rPr lang="en-US" dirty="0" err="1" smtClean="0"/>
              <a:t>houding</a:t>
            </a:r>
            <a:r>
              <a:rPr lang="en-US" dirty="0" smtClean="0"/>
              <a:t>, je </a:t>
            </a:r>
            <a:r>
              <a:rPr lang="en-US" dirty="0" err="1" smtClean="0"/>
              <a:t>inborst</a:t>
            </a:r>
            <a:r>
              <a:rPr lang="en-US" dirty="0" smtClean="0"/>
              <a:t>, </a:t>
            </a:r>
            <a:r>
              <a:rPr lang="en-US" dirty="0" err="1" smtClean="0"/>
              <a:t>wie</a:t>
            </a:r>
            <a:r>
              <a:rPr lang="en-US" dirty="0" smtClean="0"/>
              <a:t> je wilt </a:t>
            </a:r>
            <a:r>
              <a:rPr lang="en-US" dirty="0" err="1" smtClean="0"/>
              <a:t>zijn</a:t>
            </a:r>
            <a:r>
              <a:rPr lang="en-US" dirty="0" smtClean="0"/>
              <a:t>).</a:t>
            </a:r>
            <a:endParaRPr lang="en-US" dirty="0" smtClean="0"/>
          </a:p>
          <a:p>
            <a:r>
              <a:rPr lang="en-US" dirty="0" err="1" smtClean="0"/>
              <a:t>Bepaalt</a:t>
            </a:r>
            <a:r>
              <a:rPr lang="en-US" dirty="0" smtClean="0"/>
              <a:t> </a:t>
            </a:r>
            <a:r>
              <a:rPr lang="en-US" dirty="0" err="1" smtClean="0"/>
              <a:t>voor</a:t>
            </a:r>
            <a:r>
              <a:rPr lang="en-US" dirty="0" smtClean="0"/>
              <a:t> 85 % de </a:t>
            </a:r>
            <a:r>
              <a:rPr lang="en-US" dirty="0" err="1" smtClean="0"/>
              <a:t>kwaliteit</a:t>
            </a:r>
            <a:r>
              <a:rPr lang="en-US" dirty="0" smtClean="0"/>
              <a:t> van je </a:t>
            </a:r>
            <a:r>
              <a:rPr lang="en-US" dirty="0" err="1" smtClean="0"/>
              <a:t>prestaties</a:t>
            </a:r>
            <a:r>
              <a:rPr lang="en-US" dirty="0" smtClean="0"/>
              <a:t> en je </a:t>
            </a:r>
            <a:r>
              <a:rPr lang="en-US" dirty="0" err="1" smtClean="0"/>
              <a:t>waardering</a:t>
            </a:r>
            <a:r>
              <a:rPr lang="en-US" dirty="0" smtClean="0"/>
              <a:t> </a:t>
            </a:r>
          </a:p>
          <a:p>
            <a:r>
              <a:rPr lang="en-US" dirty="0" smtClean="0"/>
              <a:t>Is het </a:t>
            </a:r>
            <a:r>
              <a:rPr lang="en-US" dirty="0" err="1" smtClean="0"/>
              <a:t>meest</a:t>
            </a:r>
            <a:r>
              <a:rPr lang="en-US" dirty="0" smtClean="0"/>
              <a:t> </a:t>
            </a:r>
            <a:r>
              <a:rPr lang="en-US" dirty="0" err="1" smtClean="0"/>
              <a:t>belangrijke</a:t>
            </a:r>
            <a:r>
              <a:rPr lang="en-US" dirty="0" smtClean="0"/>
              <a:t> in je </a:t>
            </a:r>
            <a:r>
              <a:rPr lang="en-US" dirty="0" err="1" smtClean="0"/>
              <a:t>leven</a:t>
            </a:r>
            <a:endParaRPr lang="en-US" dirty="0" smtClean="0"/>
          </a:p>
          <a:p>
            <a:r>
              <a:rPr lang="en-US" dirty="0" smtClean="0"/>
              <a:t>Is van </a:t>
            </a:r>
            <a:r>
              <a:rPr lang="en-US" dirty="0" err="1" smtClean="0"/>
              <a:t>toepassing</a:t>
            </a:r>
            <a:r>
              <a:rPr lang="en-US" dirty="0" smtClean="0"/>
              <a:t> op elk aspect van je </a:t>
            </a:r>
            <a:r>
              <a:rPr lang="en-US" dirty="0" err="1" smtClean="0"/>
              <a:t>leven</a:t>
            </a:r>
            <a:endParaRPr lang="en-US" dirty="0" smtClean="0"/>
          </a:p>
          <a:p>
            <a:r>
              <a:rPr lang="en-US" dirty="0" err="1" smtClean="0"/>
              <a:t>Heeft</a:t>
            </a:r>
            <a:r>
              <a:rPr lang="en-US" dirty="0" smtClean="0"/>
              <a:t> </a:t>
            </a:r>
            <a:r>
              <a:rPr lang="en-US" dirty="0" err="1" smtClean="0"/>
              <a:t>bijzondere</a:t>
            </a:r>
            <a:r>
              <a:rPr lang="en-US" dirty="0" smtClean="0"/>
              <a:t> impact op je </a:t>
            </a:r>
            <a:r>
              <a:rPr lang="en-US" dirty="0" err="1" smtClean="0"/>
              <a:t>omgeving</a:t>
            </a:r>
            <a:endParaRPr lang="en-US" dirty="0" smtClean="0"/>
          </a:p>
          <a:p>
            <a:r>
              <a:rPr lang="en-US" dirty="0" err="1" smtClean="0"/>
              <a:t>Waardige</a:t>
            </a:r>
            <a:r>
              <a:rPr lang="en-US" dirty="0" smtClean="0"/>
              <a:t> </a:t>
            </a:r>
            <a:r>
              <a:rPr lang="en-US" dirty="0" err="1" smtClean="0"/>
              <a:t>nalatenschap</a:t>
            </a:r>
            <a:endParaRPr lang="en-US" dirty="0" smtClean="0"/>
          </a:p>
          <a:p>
            <a:pPr>
              <a:buNone/>
            </a:pPr>
            <a:endParaRPr lang="en-US" dirty="0" smtClean="0"/>
          </a:p>
          <a:p>
            <a:endParaRPr lang="en-US" dirty="0" smtClean="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Waarden</a:t>
            </a:r>
            <a:r>
              <a:rPr lang="en-US" dirty="0" smtClean="0"/>
              <a:t>:</a:t>
            </a:r>
            <a:endParaRPr lang="en-US" dirty="0"/>
          </a:p>
        </p:txBody>
      </p:sp>
      <p:sp>
        <p:nvSpPr>
          <p:cNvPr id="3" name="Content Placeholder 2"/>
          <p:cNvSpPr>
            <a:spLocks noGrp="1"/>
          </p:cNvSpPr>
          <p:nvPr>
            <p:ph idx="1"/>
          </p:nvPr>
        </p:nvSpPr>
        <p:spPr>
          <a:xfrm>
            <a:off x="822959" y="1845734"/>
            <a:ext cx="7543801" cy="4326466"/>
          </a:xfrm>
        </p:spPr>
        <p:txBody>
          <a:bodyPr>
            <a:normAutofit fontScale="85000" lnSpcReduction="20000"/>
          </a:bodyPr>
          <a:lstStyle/>
          <a:p>
            <a:pPr marL="457200" indent="-457200">
              <a:buFont typeface="+mj-lt"/>
              <a:buAutoNum type="arabicPeriod"/>
            </a:pPr>
            <a:r>
              <a:rPr lang="en-US" dirty="0" err="1" smtClean="0"/>
              <a:t>Eerlijkheid</a:t>
            </a:r>
            <a:endParaRPr lang="en-US" dirty="0" smtClean="0"/>
          </a:p>
          <a:p>
            <a:pPr marL="457200" indent="-457200">
              <a:buFont typeface="+mj-lt"/>
              <a:buAutoNum type="arabicPeriod"/>
            </a:pPr>
            <a:r>
              <a:rPr lang="en-US" dirty="0" err="1" smtClean="0"/>
              <a:t>Samenwerken</a:t>
            </a:r>
            <a:endParaRPr lang="en-US" dirty="0" smtClean="0"/>
          </a:p>
          <a:p>
            <a:pPr marL="457200" indent="-457200">
              <a:buFont typeface="+mj-lt"/>
              <a:buAutoNum type="arabicPeriod"/>
            </a:pPr>
            <a:r>
              <a:rPr lang="en-US" dirty="0" err="1" smtClean="0"/>
              <a:t>Liefde</a:t>
            </a:r>
            <a:r>
              <a:rPr lang="en-US" dirty="0" smtClean="0"/>
              <a:t> </a:t>
            </a:r>
            <a:r>
              <a:rPr lang="en-US" dirty="0" err="1" smtClean="0"/>
              <a:t>voor</a:t>
            </a:r>
            <a:r>
              <a:rPr lang="en-US" dirty="0" smtClean="0"/>
              <a:t> je </a:t>
            </a:r>
            <a:r>
              <a:rPr lang="en-US" dirty="0" err="1" smtClean="0"/>
              <a:t>werk</a:t>
            </a:r>
            <a:endParaRPr lang="en-US" dirty="0" smtClean="0"/>
          </a:p>
          <a:p>
            <a:pPr marL="457200" indent="-457200">
              <a:buFont typeface="+mj-lt"/>
              <a:buAutoNum type="arabicPeriod"/>
            </a:pPr>
            <a:r>
              <a:rPr lang="en-US" dirty="0" err="1" smtClean="0"/>
              <a:t>Proffesionaliteit</a:t>
            </a:r>
            <a:endParaRPr lang="en-US" dirty="0" smtClean="0"/>
          </a:p>
          <a:p>
            <a:pPr marL="457200" indent="-457200">
              <a:buFont typeface="+mj-lt"/>
              <a:buAutoNum type="arabicPeriod"/>
            </a:pPr>
            <a:r>
              <a:rPr lang="en-US" dirty="0" err="1" smtClean="0"/>
              <a:t>Stiptheid</a:t>
            </a:r>
            <a:endParaRPr lang="en-US" dirty="0" smtClean="0"/>
          </a:p>
          <a:p>
            <a:pPr marL="457200" indent="-457200">
              <a:buFont typeface="+mj-lt"/>
              <a:buAutoNum type="arabicPeriod"/>
            </a:pPr>
            <a:r>
              <a:rPr lang="en-US" dirty="0" smtClean="0"/>
              <a:t>Discipline</a:t>
            </a:r>
          </a:p>
          <a:p>
            <a:pPr marL="457200" indent="-457200">
              <a:buFont typeface="+mj-lt"/>
              <a:buAutoNum type="arabicPeriod"/>
            </a:pPr>
            <a:r>
              <a:rPr lang="en-US" dirty="0" err="1" smtClean="0"/>
              <a:t>Geduld</a:t>
            </a:r>
            <a:endParaRPr lang="en-US" dirty="0" smtClean="0"/>
          </a:p>
          <a:p>
            <a:pPr marL="457200" indent="-457200">
              <a:buFont typeface="+mj-lt"/>
              <a:buAutoNum type="arabicPeriod"/>
            </a:pPr>
            <a:r>
              <a:rPr lang="en-US" dirty="0" err="1" smtClean="0"/>
              <a:t>Loyaliteit</a:t>
            </a:r>
            <a:endParaRPr lang="en-US" dirty="0" smtClean="0"/>
          </a:p>
          <a:p>
            <a:pPr marL="457200" indent="-457200">
              <a:buFont typeface="+mj-lt"/>
              <a:buAutoNum type="arabicPeriod"/>
            </a:pPr>
            <a:r>
              <a:rPr lang="en-US" dirty="0" err="1" smtClean="0"/>
              <a:t>Ondersteunen</a:t>
            </a:r>
            <a:endParaRPr lang="en-US" dirty="0" smtClean="0"/>
          </a:p>
          <a:p>
            <a:pPr marL="457200" indent="-457200">
              <a:buFont typeface="+mj-lt"/>
              <a:buAutoNum type="arabicPeriod"/>
            </a:pPr>
            <a:r>
              <a:rPr lang="en-US" dirty="0" smtClean="0"/>
              <a:t>Privacy</a:t>
            </a:r>
          </a:p>
          <a:p>
            <a:pPr marL="457200" indent="-457200">
              <a:buFont typeface="+mj-lt"/>
              <a:buAutoNum type="arabicPeriod"/>
            </a:pPr>
            <a:r>
              <a:rPr lang="en-US" dirty="0" err="1" smtClean="0"/>
              <a:t>Vrije</a:t>
            </a:r>
            <a:r>
              <a:rPr lang="en-US" dirty="0" smtClean="0"/>
              <a:t> </a:t>
            </a:r>
            <a:r>
              <a:rPr lang="en-US" dirty="0" err="1" smtClean="0"/>
              <a:t>meningsuiting</a:t>
            </a:r>
            <a:endParaRPr lang="en-US" dirty="0" smtClean="0"/>
          </a:p>
          <a:p>
            <a:pPr marL="457200" indent="-457200">
              <a:buFont typeface="+mj-lt"/>
              <a:buAutoNum type="arabicPeriod"/>
            </a:pPr>
            <a:r>
              <a:rPr lang="en-US" dirty="0" err="1" smtClean="0"/>
              <a:t>Verbondenheid</a:t>
            </a:r>
            <a:endParaRPr lang="en-US" dirty="0" smtClean="0"/>
          </a:p>
          <a:p>
            <a:pPr marL="0" indent="0">
              <a:buNone/>
            </a:pPr>
            <a:endParaRPr lang="en-US" dirty="0" smtClean="0"/>
          </a:p>
          <a:p>
            <a:pPr marL="457200" indent="-457200">
              <a:buFont typeface="+mj-lt"/>
              <a:buAutoNum type="arabicPeriod"/>
            </a:pPr>
            <a:endParaRPr lang="en-US" dirty="0" smtClean="0"/>
          </a:p>
          <a:p>
            <a:endParaRPr lang="en-US" dirty="0"/>
          </a:p>
        </p:txBody>
      </p:sp>
    </p:spTree>
    <p:extLst>
      <p:ext uri="{BB962C8B-B14F-4D97-AF65-F5344CB8AC3E}">
        <p14:creationId xmlns:p14="http://schemas.microsoft.com/office/powerpoint/2010/main" val="816352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Dilemma’s</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err="1" smtClean="0"/>
              <a:t>Wanneer</a:t>
            </a:r>
            <a:r>
              <a:rPr lang="en-US" dirty="0" smtClean="0"/>
              <a:t> twee </a:t>
            </a:r>
            <a:r>
              <a:rPr lang="en-US" dirty="0" err="1" smtClean="0"/>
              <a:t>waarden</a:t>
            </a:r>
            <a:r>
              <a:rPr lang="en-US" dirty="0" smtClean="0"/>
              <a:t> met </a:t>
            </a:r>
            <a:r>
              <a:rPr lang="en-US" dirty="0" err="1" smtClean="0"/>
              <a:t>elkaar</a:t>
            </a:r>
            <a:r>
              <a:rPr lang="en-US" dirty="0" smtClean="0"/>
              <a:t> in conflict </a:t>
            </a:r>
            <a:r>
              <a:rPr lang="en-US" dirty="0" err="1" smtClean="0"/>
              <a:t>zijn</a:t>
            </a:r>
            <a:r>
              <a:rPr lang="en-US" dirty="0" smtClean="0"/>
              <a:t>.</a:t>
            </a:r>
          </a:p>
          <a:p>
            <a:endParaRPr lang="en-US" dirty="0" smtClean="0"/>
          </a:p>
          <a:p>
            <a:r>
              <a:rPr lang="en-US" dirty="0" smtClean="0"/>
              <a:t> </a:t>
            </a:r>
            <a:r>
              <a:rPr lang="en-US" dirty="0" err="1" smtClean="0"/>
              <a:t>loyaliteit</a:t>
            </a:r>
            <a:r>
              <a:rPr lang="en-US" dirty="0" smtClean="0"/>
              <a:t> versus correct </a:t>
            </a:r>
            <a:r>
              <a:rPr lang="en-US" dirty="0" err="1" smtClean="0"/>
              <a:t>handelen</a:t>
            </a:r>
            <a:endParaRPr lang="en-US" dirty="0" smtClean="0"/>
          </a:p>
          <a:p>
            <a:r>
              <a:rPr lang="en-US" dirty="0" err="1" smtClean="0"/>
              <a:t>Godsdienst</a:t>
            </a:r>
            <a:r>
              <a:rPr lang="en-US" dirty="0" smtClean="0"/>
              <a:t> versus </a:t>
            </a:r>
            <a:r>
              <a:rPr lang="en-US" dirty="0" err="1" smtClean="0"/>
              <a:t>representatief</a:t>
            </a:r>
            <a:r>
              <a:rPr lang="en-US" dirty="0" smtClean="0"/>
              <a:t> </a:t>
            </a:r>
            <a:r>
              <a:rPr lang="en-US" dirty="0" err="1" smtClean="0"/>
              <a:t>voorkomen</a:t>
            </a:r>
            <a:endParaRPr lang="en-US" dirty="0" smtClean="0"/>
          </a:p>
          <a:p>
            <a:r>
              <a:rPr lang="en-US" dirty="0" err="1" smtClean="0"/>
              <a:t>Ondersteuning</a:t>
            </a:r>
            <a:r>
              <a:rPr lang="en-US" dirty="0" smtClean="0"/>
              <a:t> </a:t>
            </a:r>
            <a:r>
              <a:rPr lang="en-US" dirty="0" err="1" smtClean="0"/>
              <a:t>gezin</a:t>
            </a:r>
            <a:r>
              <a:rPr lang="en-US" dirty="0" smtClean="0"/>
              <a:t> versus </a:t>
            </a:r>
            <a:r>
              <a:rPr lang="en-US" dirty="0" err="1" smtClean="0"/>
              <a:t>stipt</a:t>
            </a:r>
            <a:r>
              <a:rPr lang="en-US" dirty="0" smtClean="0"/>
              <a:t> </a:t>
            </a:r>
            <a:r>
              <a:rPr lang="en-US" dirty="0" err="1" smtClean="0"/>
              <a:t>werken</a:t>
            </a:r>
            <a:endParaRPr lang="en-US" dirty="0" smtClean="0"/>
          </a:p>
          <a:p>
            <a:endParaRPr lang="en-US" dirty="0"/>
          </a:p>
          <a:p>
            <a:endParaRPr lang="en-US" dirty="0"/>
          </a:p>
        </p:txBody>
      </p:sp>
    </p:spTree>
    <p:extLst>
      <p:ext uri="{BB962C8B-B14F-4D97-AF65-F5344CB8AC3E}">
        <p14:creationId xmlns:p14="http://schemas.microsoft.com/office/powerpoint/2010/main" val="3377422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1066800"/>
          </a:xfrm>
        </p:spPr>
        <p:txBody>
          <a:bodyPr>
            <a:normAutofit fontScale="90000"/>
          </a:bodyPr>
          <a:lstStyle/>
          <a:p>
            <a:r>
              <a:rPr lang="en-US" b="1" dirty="0" smtClean="0">
                <a:solidFill>
                  <a:schemeClr val="tx1"/>
                </a:solidFill>
              </a:rPr>
              <a:t>En </a:t>
            </a:r>
            <a:r>
              <a:rPr lang="en-US" b="1" dirty="0" err="1" smtClean="0">
                <a:solidFill>
                  <a:schemeClr val="tx1"/>
                </a:solidFill>
              </a:rPr>
              <a:t>als</a:t>
            </a:r>
            <a:r>
              <a:rPr lang="en-US" b="1" dirty="0" smtClean="0">
                <a:solidFill>
                  <a:schemeClr val="tx1"/>
                </a:solidFill>
              </a:rPr>
              <a:t> </a:t>
            </a:r>
            <a:r>
              <a:rPr lang="en-US" b="1" dirty="0" err="1" smtClean="0">
                <a:solidFill>
                  <a:schemeClr val="tx1"/>
                </a:solidFill>
              </a:rPr>
              <a:t>integriteit</a:t>
            </a:r>
            <a:r>
              <a:rPr lang="en-US" b="1" dirty="0" smtClean="0">
                <a:solidFill>
                  <a:schemeClr val="tx1"/>
                </a:solidFill>
              </a:rPr>
              <a:t> </a:t>
            </a:r>
            <a:r>
              <a:rPr lang="en-US" b="1" dirty="0" err="1" smtClean="0">
                <a:solidFill>
                  <a:schemeClr val="tx1"/>
                </a:solidFill>
              </a:rPr>
              <a:t>loont</a:t>
            </a:r>
            <a:r>
              <a:rPr lang="en-US" b="1" dirty="0" smtClean="0">
                <a:solidFill>
                  <a:schemeClr val="tx1"/>
                </a:solidFill>
              </a:rPr>
              <a:t>, </a:t>
            </a:r>
            <a:br>
              <a:rPr lang="en-US" b="1" dirty="0" smtClean="0">
                <a:solidFill>
                  <a:schemeClr val="tx1"/>
                </a:solidFill>
              </a:rPr>
            </a:br>
            <a:r>
              <a:rPr lang="en-US" b="1" dirty="0" err="1" smtClean="0">
                <a:solidFill>
                  <a:schemeClr val="tx1"/>
                </a:solidFill>
              </a:rPr>
              <a:t>waarom</a:t>
            </a:r>
            <a:r>
              <a:rPr lang="en-US" b="1" dirty="0" smtClean="0">
                <a:solidFill>
                  <a:schemeClr val="tx1"/>
                </a:solidFill>
              </a:rPr>
              <a:t> </a:t>
            </a:r>
            <a:r>
              <a:rPr lang="en-US" b="1" dirty="0" err="1" smtClean="0">
                <a:solidFill>
                  <a:schemeClr val="tx1"/>
                </a:solidFill>
              </a:rPr>
              <a:t>veranderen</a:t>
            </a:r>
            <a:r>
              <a:rPr lang="en-US" b="1" dirty="0" smtClean="0">
                <a:solidFill>
                  <a:schemeClr val="tx1"/>
                </a:solidFill>
              </a:rPr>
              <a:t> we </a:t>
            </a:r>
            <a:r>
              <a:rPr lang="en-US" b="1" dirty="0" err="1" smtClean="0">
                <a:solidFill>
                  <a:schemeClr val="tx1"/>
                </a:solidFill>
              </a:rPr>
              <a:t>niet</a:t>
            </a:r>
            <a:r>
              <a:rPr lang="en-US" b="1" dirty="0" smtClean="0">
                <a:solidFill>
                  <a:schemeClr val="tx1"/>
                </a:solidFill>
              </a:rPr>
              <a:t>:</a:t>
            </a:r>
            <a:endParaRPr lang="en-US" b="1" dirty="0">
              <a:solidFill>
                <a:schemeClr val="tx1"/>
              </a:solidFill>
            </a:endParaRPr>
          </a:p>
        </p:txBody>
      </p:sp>
      <p:sp>
        <p:nvSpPr>
          <p:cNvPr id="3" name="Tijdelijke aanduiding voor inhoud 2"/>
          <p:cNvSpPr>
            <a:spLocks noGrp="1"/>
          </p:cNvSpPr>
          <p:nvPr>
            <p:ph idx="1"/>
          </p:nvPr>
        </p:nvSpPr>
        <p:spPr>
          <a:xfrm>
            <a:off x="301752" y="1752600"/>
            <a:ext cx="8503920" cy="4346448"/>
          </a:xfrm>
        </p:spPr>
        <p:txBody>
          <a:bodyPr/>
          <a:lstStyle/>
          <a:p>
            <a:r>
              <a:rPr lang="en-US" dirty="0" err="1" smtClean="0"/>
              <a:t>Oncomfortabel</a:t>
            </a:r>
            <a:endParaRPr lang="en-US" dirty="0" smtClean="0"/>
          </a:p>
          <a:p>
            <a:r>
              <a:rPr lang="en-US" dirty="0" err="1" smtClean="0"/>
              <a:t>Weerstand</a:t>
            </a:r>
            <a:endParaRPr lang="en-US" dirty="0" smtClean="0"/>
          </a:p>
          <a:p>
            <a:r>
              <a:rPr lang="en-US" dirty="0" err="1" smtClean="0"/>
              <a:t>Niet</a:t>
            </a:r>
            <a:r>
              <a:rPr lang="en-US" dirty="0" smtClean="0"/>
              <a:t> </a:t>
            </a:r>
            <a:r>
              <a:rPr lang="en-US" dirty="0" err="1" smtClean="0"/>
              <a:t>willen</a:t>
            </a:r>
            <a:r>
              <a:rPr lang="en-US" dirty="0" smtClean="0"/>
              <a:t> </a:t>
            </a:r>
            <a:r>
              <a:rPr lang="en-US" dirty="0" err="1" smtClean="0"/>
              <a:t>nadenken</a:t>
            </a:r>
            <a:r>
              <a:rPr lang="en-US" dirty="0" smtClean="0"/>
              <a:t> over </a:t>
            </a:r>
            <a:r>
              <a:rPr lang="en-US" dirty="0" err="1" smtClean="0"/>
              <a:t>ons</a:t>
            </a:r>
            <a:r>
              <a:rPr lang="en-US" dirty="0" smtClean="0"/>
              <a:t> </a:t>
            </a:r>
            <a:r>
              <a:rPr lang="en-US" dirty="0" err="1" smtClean="0"/>
              <a:t>zelf</a:t>
            </a:r>
            <a:endParaRPr lang="en-US" dirty="0" smtClean="0"/>
          </a:p>
          <a:p>
            <a:r>
              <a:rPr lang="en-US" dirty="0" err="1" smtClean="0"/>
              <a:t>Makkelijk</a:t>
            </a:r>
            <a:endParaRPr lang="en-US" dirty="0" smtClean="0"/>
          </a:p>
          <a:p>
            <a:r>
              <a:rPr lang="en-US" dirty="0" err="1" smtClean="0"/>
              <a:t>Geaccepteerd</a:t>
            </a:r>
            <a:endParaRPr lang="en-US" dirty="0" smtClean="0"/>
          </a:p>
          <a:p>
            <a:r>
              <a:rPr lang="en-US" dirty="0" err="1" smtClean="0"/>
              <a:t>Gedoogd</a:t>
            </a:r>
            <a:endParaRPr lang="en-US" dirty="0" smtClean="0"/>
          </a:p>
          <a:p>
            <a:r>
              <a:rPr lang="en-US" dirty="0" err="1" smtClean="0"/>
              <a:t>Tweede</a:t>
            </a:r>
            <a:r>
              <a:rPr lang="en-US" dirty="0" smtClean="0"/>
              <a:t> </a:t>
            </a:r>
            <a:r>
              <a:rPr lang="en-US" dirty="0" err="1" smtClean="0"/>
              <a:t>natuur</a:t>
            </a:r>
            <a:endParaRPr lang="en-US" dirty="0" smtClean="0"/>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To think about:</a:t>
            </a:r>
            <a:endParaRPr lang="en-US" dirty="0"/>
          </a:p>
        </p:txBody>
      </p:sp>
      <p:sp>
        <p:nvSpPr>
          <p:cNvPr id="3" name="Tijdelijke aanduiding voor inhoud 2"/>
          <p:cNvSpPr>
            <a:spLocks noGrp="1"/>
          </p:cNvSpPr>
          <p:nvPr>
            <p:ph idx="1"/>
          </p:nvPr>
        </p:nvSpPr>
        <p:spPr/>
        <p:txBody>
          <a:bodyPr>
            <a:normAutofit/>
          </a:bodyPr>
          <a:lstStyle/>
          <a:p>
            <a:r>
              <a:rPr lang="en-US" dirty="0" smtClean="0"/>
              <a:t>De </a:t>
            </a:r>
            <a:r>
              <a:rPr lang="en-US" dirty="0" err="1" smtClean="0"/>
              <a:t>winnaar</a:t>
            </a:r>
            <a:r>
              <a:rPr lang="en-US" dirty="0" smtClean="0"/>
              <a:t> </a:t>
            </a:r>
            <a:r>
              <a:rPr lang="en-US" dirty="0" err="1" smtClean="0"/>
              <a:t>heeft</a:t>
            </a:r>
            <a:r>
              <a:rPr lang="en-US" dirty="0" smtClean="0"/>
              <a:t> </a:t>
            </a:r>
            <a:r>
              <a:rPr lang="en-US" dirty="0" err="1" smtClean="0"/>
              <a:t>een</a:t>
            </a:r>
            <a:r>
              <a:rPr lang="en-US" dirty="0" smtClean="0"/>
              <a:t> </a:t>
            </a:r>
            <a:r>
              <a:rPr lang="en-US" dirty="0" err="1" smtClean="0"/>
              <a:t>oplossing</a:t>
            </a:r>
            <a:r>
              <a:rPr lang="en-US" dirty="0" smtClean="0"/>
              <a:t> </a:t>
            </a:r>
            <a:r>
              <a:rPr lang="en-US" dirty="0" err="1" smtClean="0"/>
              <a:t>voor</a:t>
            </a:r>
            <a:r>
              <a:rPr lang="en-US" dirty="0" smtClean="0"/>
              <a:t> elk </a:t>
            </a:r>
            <a:r>
              <a:rPr lang="en-US" dirty="0" err="1" smtClean="0"/>
              <a:t>probleem</a:t>
            </a:r>
            <a:r>
              <a:rPr lang="en-US" dirty="0" smtClean="0"/>
              <a:t>, de </a:t>
            </a:r>
            <a:r>
              <a:rPr lang="en-US" dirty="0" err="1" smtClean="0"/>
              <a:t>verliezer</a:t>
            </a:r>
            <a:r>
              <a:rPr lang="en-US" dirty="0" smtClean="0"/>
              <a:t> </a:t>
            </a:r>
            <a:r>
              <a:rPr lang="en-US" dirty="0" err="1" smtClean="0"/>
              <a:t>heeft</a:t>
            </a:r>
            <a:r>
              <a:rPr lang="en-US" dirty="0" smtClean="0"/>
              <a:t> </a:t>
            </a:r>
            <a:r>
              <a:rPr lang="en-US" dirty="0" err="1" smtClean="0"/>
              <a:t>een</a:t>
            </a:r>
            <a:r>
              <a:rPr lang="en-US" dirty="0" smtClean="0"/>
              <a:t> </a:t>
            </a:r>
            <a:r>
              <a:rPr lang="en-US" dirty="0" err="1" smtClean="0"/>
              <a:t>probleem</a:t>
            </a:r>
            <a:r>
              <a:rPr lang="en-US" dirty="0" smtClean="0"/>
              <a:t> </a:t>
            </a:r>
            <a:r>
              <a:rPr lang="en-US" dirty="0" err="1" smtClean="0"/>
              <a:t>voor</a:t>
            </a:r>
            <a:r>
              <a:rPr lang="en-US" dirty="0" smtClean="0"/>
              <a:t> </a:t>
            </a:r>
            <a:r>
              <a:rPr lang="en-US" dirty="0" err="1" smtClean="0"/>
              <a:t>elke</a:t>
            </a:r>
            <a:r>
              <a:rPr lang="en-US" dirty="0" smtClean="0"/>
              <a:t> </a:t>
            </a:r>
            <a:r>
              <a:rPr lang="en-US" dirty="0" err="1" smtClean="0"/>
              <a:t>oplossing</a:t>
            </a:r>
            <a:r>
              <a:rPr lang="en-US" dirty="0" smtClean="0"/>
              <a:t>.</a:t>
            </a:r>
          </a:p>
          <a:p>
            <a:endParaRPr lang="en-US" dirty="0" smtClean="0"/>
          </a:p>
          <a:p>
            <a:r>
              <a:rPr lang="en-US" dirty="0" smtClean="0"/>
              <a:t>Our task is not to fix the blame of the past, but to fix the course for the future.</a:t>
            </a:r>
          </a:p>
          <a:p>
            <a:endParaRPr lang="en-US" dirty="0" smtClean="0"/>
          </a:p>
          <a:p>
            <a:r>
              <a:rPr lang="en-US" dirty="0" smtClean="0"/>
              <a:t>Is never too late, to correct your mistakes. Because you can make mistakes, but you are not a mistake!!!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Thank you</a:t>
            </a:r>
            <a:endParaRPr lang="en-US" dirty="0"/>
          </a:p>
        </p:txBody>
      </p:sp>
      <p:sp>
        <p:nvSpPr>
          <p:cNvPr id="3" name="Tijdelijke aanduiding voor inhoud 2"/>
          <p:cNvSpPr>
            <a:spLocks noGrp="1"/>
          </p:cNvSpPr>
          <p:nvPr>
            <p:ph idx="1"/>
          </p:nvPr>
        </p:nvSpPr>
        <p:spPr/>
        <p:txBody>
          <a:bodyPr>
            <a:normAutofit/>
          </a:bodyPr>
          <a:lstStyle/>
          <a:p>
            <a:r>
              <a:rPr lang="en-US" sz="2800" b="1" dirty="0" smtClean="0"/>
              <a:t>“Without integrity there is no credibility; without credibility there is no trust; without trust; there is no leadership.”</a:t>
            </a:r>
          </a:p>
          <a:p>
            <a:pPr>
              <a:buNone/>
            </a:pPr>
            <a:endParaRPr lang="en-US" sz="2800" b="1" dirty="0" smtClean="0"/>
          </a:p>
          <a:p>
            <a:r>
              <a:rPr lang="en-US" sz="2800" b="1" dirty="0" smtClean="0"/>
              <a:t>Do the right thing, in the right way, for the right reasons.</a:t>
            </a:r>
          </a:p>
          <a:p>
            <a:endParaRPr lang="en-US" sz="2000" dirty="0" smtClean="0"/>
          </a:p>
          <a:p>
            <a:endParaRPr lang="en-US" dirty="0"/>
          </a:p>
        </p:txBody>
      </p:sp>
      <p:pic>
        <p:nvPicPr>
          <p:cNvPr id="4" name="Picture 12" descr="fayalobi">
            <a:hlinkClick r:id="rId2"/>
          </p:cNvPr>
          <p:cNvPicPr>
            <a:picLocks noChangeAspect="1" noChangeArrowheads="1"/>
          </p:cNvPicPr>
          <p:nvPr/>
        </p:nvPicPr>
        <p:blipFill>
          <a:blip r:embed="rId3"/>
          <a:srcRect/>
          <a:stretch>
            <a:fillRect/>
          </a:stretch>
        </p:blipFill>
        <p:spPr bwMode="auto">
          <a:xfrm>
            <a:off x="6172200" y="4931612"/>
            <a:ext cx="2590799" cy="192638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1444</TotalTime>
  <Words>912</Words>
  <Application>Microsoft Office PowerPoint</Application>
  <PresentationFormat>On-screen Show (4:3)</PresentationFormat>
  <Paragraphs>166</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Times New Roman</vt:lpstr>
      <vt:lpstr>Wingdings</vt:lpstr>
      <vt:lpstr>Wingdings 2</vt:lpstr>
      <vt:lpstr>Retrospect</vt:lpstr>
      <vt:lpstr>        Kick Off: Workshop “Zonder integriteit, geen waardigheid.” </vt:lpstr>
      <vt:lpstr>Integriteit</vt:lpstr>
      <vt:lpstr>Integriteit binnen Defensie:</vt:lpstr>
      <vt:lpstr>Integer werknemer:</vt:lpstr>
      <vt:lpstr>Werkgever:</vt:lpstr>
      <vt:lpstr>Waarom?</vt:lpstr>
      <vt:lpstr>Integriteitsschendingen:</vt:lpstr>
      <vt:lpstr>Faktoren, die niet integer gedrag bevorderen:</vt:lpstr>
      <vt:lpstr>PowerPoint Presentation</vt:lpstr>
      <vt:lpstr>Het implementatiehuis</vt:lpstr>
      <vt:lpstr>Drie principes:</vt:lpstr>
      <vt:lpstr>Belang van integriteit voor je persoonlijk succes</vt:lpstr>
      <vt:lpstr>Niet integriteit leid tot:</vt:lpstr>
      <vt:lpstr>Welke aspecten hebben invloed op integriteit:</vt:lpstr>
      <vt:lpstr>Integriteit leidt:</vt:lpstr>
      <vt:lpstr>Waarden:</vt:lpstr>
      <vt:lpstr>Dilemma’s</vt:lpstr>
      <vt:lpstr>En als integriteit loont,  waarom veranderen we niet:</vt:lpstr>
      <vt:lpstr>   To think about:</vt:lpstr>
      <vt:lpstr>Thank you</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Inspecteursopleiding 2014-2016 Vak: Integriteit</dc:title>
  <dc:creator>gast</dc:creator>
  <cp:lastModifiedBy>USER</cp:lastModifiedBy>
  <cp:revision>32</cp:revision>
  <dcterms:created xsi:type="dcterms:W3CDTF">2014-11-28T12:32:42Z</dcterms:created>
  <dcterms:modified xsi:type="dcterms:W3CDTF">2022-09-02T14:12:03Z</dcterms:modified>
</cp:coreProperties>
</file>